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86" r:id="rId4"/>
  </p:sldMasterIdLst>
  <p:notesMasterIdLst>
    <p:notesMasterId r:id="rId34"/>
  </p:notesMasterIdLst>
  <p:sldIdLst>
    <p:sldId id="256" r:id="rId5"/>
    <p:sldId id="340" r:id="rId6"/>
    <p:sldId id="343" r:id="rId7"/>
    <p:sldId id="342" r:id="rId8"/>
    <p:sldId id="329" r:id="rId9"/>
    <p:sldId id="318" r:id="rId10"/>
    <p:sldId id="315" r:id="rId11"/>
    <p:sldId id="326" r:id="rId12"/>
    <p:sldId id="328" r:id="rId13"/>
    <p:sldId id="316" r:id="rId14"/>
    <p:sldId id="262" r:id="rId15"/>
    <p:sldId id="334" r:id="rId16"/>
    <p:sldId id="335" r:id="rId17"/>
    <p:sldId id="331" r:id="rId18"/>
    <p:sldId id="332" r:id="rId19"/>
    <p:sldId id="339" r:id="rId20"/>
    <p:sldId id="330" r:id="rId21"/>
    <p:sldId id="258" r:id="rId22"/>
    <p:sldId id="338" r:id="rId23"/>
    <p:sldId id="323" r:id="rId24"/>
    <p:sldId id="261" r:id="rId25"/>
    <p:sldId id="336" r:id="rId26"/>
    <p:sldId id="312" r:id="rId27"/>
    <p:sldId id="286" r:id="rId28"/>
    <p:sldId id="325" r:id="rId29"/>
    <p:sldId id="321" r:id="rId30"/>
    <p:sldId id="322" r:id="rId31"/>
    <p:sldId id="285" r:id="rId32"/>
    <p:sldId id="292" r:id="rId33"/>
  </p:sldIdLst>
  <p:sldSz cx="9144000" cy="6858000" type="screen4x3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000099"/>
    <a:srgbClr val="0066CC"/>
    <a:srgbClr val="3366CC"/>
    <a:srgbClr val="336699"/>
    <a:srgbClr val="FFD9D9"/>
    <a:srgbClr val="FFDDDD"/>
    <a:srgbClr val="F9E7E3"/>
    <a:srgbClr val="FFBDBD"/>
    <a:srgbClr val="FF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73" autoAdjust="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83449943784327"/>
          <c:y val="2.9898368944386865E-2"/>
          <c:w val="0.50366472505485993"/>
          <c:h val="0.6018728715086850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effectLst/>
            </c:spPr>
          </c:dPt>
          <c:dPt>
            <c:idx val="1"/>
            <c:bubble3D val="0"/>
            <c:spPr>
              <a:solidFill>
                <a:srgbClr val="0066FF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04942"/>
              </a:solidFill>
            </c:spPr>
          </c:dPt>
          <c:dLbls>
            <c:dLbl>
              <c:idx val="3"/>
              <c:delete val="1"/>
            </c:dLbl>
            <c:txPr>
              <a:bodyPr/>
              <a:lstStyle/>
              <a:p>
                <a:pPr>
                  <a:defRPr sz="1600" b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НДФЛ - 318,2 млн.руб.</c:v>
                </c:pt>
                <c:pt idx="1">
                  <c:v>Земельный налог - 118,7 млн.руб.</c:v>
                </c:pt>
                <c:pt idx="2">
                  <c:v>Налоги на совокупный доход - 428,2 млн.руб.</c:v>
                </c:pt>
                <c:pt idx="3">
                  <c:v>Иные налоговые доходы - 31,2 млн.руб.</c:v>
                </c:pt>
                <c:pt idx="4">
                  <c:v>Неналоговые доходы - 131,8 млн.руб.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318.2</c:v>
                </c:pt>
                <c:pt idx="1">
                  <c:v>118.7</c:v>
                </c:pt>
                <c:pt idx="2">
                  <c:v>428.8</c:v>
                </c:pt>
                <c:pt idx="3">
                  <c:v>31.2</c:v>
                </c:pt>
                <c:pt idx="4">
                  <c:v>131.80000000000001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6883961356628221"/>
          <c:y val="4.3407632649660695E-2"/>
          <c:w val="0.41473802792227699"/>
          <c:h val="0.58447179491266876"/>
        </c:manualLayout>
      </c:layout>
      <c:overlay val="0"/>
      <c:txPr>
        <a:bodyPr/>
        <a:lstStyle/>
        <a:p>
          <a:pPr>
            <a:defRPr sz="14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61091645133575"/>
          <c:y val="0.11754320732167606"/>
          <c:w val="0.29889694891984736"/>
          <c:h val="0.736424127477899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BDBD"/>
              </a:solidFill>
            </c:spPr>
          </c:dPt>
          <c:dPt>
            <c:idx val="1"/>
            <c:bubble3D val="0"/>
            <c:spPr>
              <a:solidFill>
                <a:srgbClr val="EC4B30"/>
              </a:solidFill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6.9450385271406651E-2"/>
                  <c:y val="-0.206987985456699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45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4741861837273858E-2"/>
                  <c:y val="0.15396595458779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54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913073455210126E-2"/>
                  <c:y val="6.096030482209795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2919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ЮЛ</c:v>
                </c:pt>
                <c:pt idx="1">
                  <c:v>ИП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4464</c:v>
                </c:pt>
                <c:pt idx="1">
                  <c:v>5310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477296979685838"/>
          <c:y val="0.30315368442068791"/>
          <c:w val="0.11077190065188484"/>
          <c:h val="0.30603295741266984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349543017655026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A1-48F5-8D14-2FBE1199D7D4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A1-48F5-8D14-2FBE1199D7D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A1-48F5-8D14-2FBE1199D7D4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A1-48F5-8D14-2FBE1199D7D4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5A1-48F5-8D14-2FBE1199D7D4}"/>
              </c:ext>
            </c:extLst>
          </c:dPt>
          <c:dLbls>
            <c:delete val="1"/>
          </c:dLbls>
          <c:cat>
            <c:strRef>
              <c:f>Лист1!$B$21:$F$21</c:f>
              <c:strCache>
                <c:ptCount val="5"/>
                <c:pt idx="0">
                  <c:v>Социально-экономический</c:v>
                </c:pt>
                <c:pt idx="1">
                  <c:v>Естественнонаучный</c:v>
                </c:pt>
                <c:pt idx="2">
                  <c:v>Технологический</c:v>
                </c:pt>
                <c:pt idx="3">
                  <c:v>Гуманитарный</c:v>
                </c:pt>
                <c:pt idx="4">
                  <c:v>Универсальный</c:v>
                </c:pt>
              </c:strCache>
            </c:strRef>
          </c:cat>
          <c:val>
            <c:numRef>
              <c:f>Лист1!$B$22:$F$22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5A1-48F5-8D14-2FBE1199D7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7310856711346426"/>
          <c:y val="0.37434448262906167"/>
          <c:w val="0.6930624495848593"/>
          <c:h val="0.58266760089225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0.26572</cdr:x>
      <cdr:y>0.14117</cdr:y>
    </cdr:from>
    <cdr:to>
      <cdr:x>0.35018</cdr:x>
      <cdr:y>0.42437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76862" y="45579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0.21114</cdr:x>
      <cdr:y>0.09901</cdr:y>
    </cdr:from>
    <cdr:to>
      <cdr:x>0.35158</cdr:x>
      <cdr:y>0.21995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85948" y="319682"/>
          <a:ext cx="1520475" cy="390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2021 </a:t>
          </a:r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60938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46513" y="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42975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46513" y="942975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Segoe UI" charset="0"/>
              </a:defRPr>
            </a:lvl1pPr>
          </a:lstStyle>
          <a:p>
            <a:pPr>
              <a:defRPr/>
            </a:pPr>
            <a:fld id="{C87EF0F2-F2B9-4EC8-A6E7-BFF0870EB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047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21719132-EE99-4D73-82C8-24B41B97C072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48EFB00C-48E3-4B3B-9ABF-895C6F442E6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7EF0F2-F2B9-4EC8-A6E7-BFF0870EBDE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971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7EF0F2-F2B9-4EC8-A6E7-BFF0870EBDE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65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54063"/>
            <a:ext cx="4960938" cy="3721100"/>
          </a:xfrm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CAFFA496-A02B-4D8D-9F5D-4FC5FEF7071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7EF0F2-F2B9-4EC8-A6E7-BFF0870EBDE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71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4C07F5C-C985-4EEA-8C1F-2263DE161999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54063"/>
            <a:ext cx="4960938" cy="3721100"/>
          </a:xfrm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72F32118-1F69-413B-A4D1-E50BB0C34B9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30BC04F-0AB6-44DD-94BD-521C9506A301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4E7CE6B-E06B-4FC4-ADFB-95B0B2230072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4E7CE6B-E06B-4FC4-ADFB-95B0B2230072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/>
            <a:fld id="{13C00D18-1AEE-40A1-8F73-90E8AA9D3E68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/>
              <a:t>14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/>
            <a:fld id="{13C00D18-1AEE-40A1-8F73-90E8AA9D3E68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/>
              <a:t>15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/>
            <a:fld id="{13C00D18-1AEE-40A1-8F73-90E8AA9D3E68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/>
              <a:t>16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4C07F5C-C985-4EEA-8C1F-2263DE161999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4C07F5C-C985-4EEA-8C1F-2263DE161999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18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1A667E1-5ADA-4B42-A67F-D6DBAEEE233F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4C07F5C-C985-4EEA-8C1F-2263DE161999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20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3D0A0781-5E30-4857-B374-929C4A24D26A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/>
            <a:fld id="{13C00D18-1AEE-40A1-8F73-90E8AA9D3E68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/>
              <a:t>22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B02BCD8-CF8D-4FEA-B100-A8BEB9104A8C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AB4151A-5476-44FC-AA96-9A82359EE0BF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C2E3F272-F824-4898-8A8D-917F2ABA1B4E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78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AB4151A-5476-44FC-AA96-9A82359EE0BF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AB4151A-5476-44FC-AA96-9A82359EE0BF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961AF672-6E98-4CA6-81A8-EE1A48059747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28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DAD10A4-3044-402C-B2EC-C2473CE87F00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47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52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291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4963"/>
            <a:ext cx="4037013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849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44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33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20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5281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2593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67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3050"/>
            <a:ext cx="2055813" cy="5307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7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02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8228013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10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806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186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744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958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4963"/>
            <a:ext cx="4037013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397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173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733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73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985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4167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37794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2115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3050"/>
            <a:ext cx="2055813" cy="5307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7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750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1015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128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40936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121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66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155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8992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2838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425322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298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82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923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тельство НО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159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тельство НО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5072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8179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616F3F-9D4F-4F65-BBB6-2F7A5D5FCEE7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0F8CF1-F52B-4926-8A97-CD3B11CCD8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165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1"/>
          <p:cNvSpPr>
            <a:spLocks noChangeShapeType="1"/>
          </p:cNvSpPr>
          <p:nvPr/>
        </p:nvSpPr>
        <p:spPr bwMode="auto">
          <a:xfrm>
            <a:off x="685801" y="1285875"/>
            <a:ext cx="8750300" cy="1588"/>
          </a:xfrm>
          <a:prstGeom prst="line">
            <a:avLst/>
          </a:prstGeom>
          <a:noFill/>
          <a:ln w="28440">
            <a:solidFill>
              <a:srgbClr val="F3484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273050"/>
            <a:ext cx="8228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заглавия щёлкните мышью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4963"/>
            <a:ext cx="82280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92" r:id="rId13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1"/>
          <p:cNvSpPr>
            <a:spLocks noChangeShapeType="1"/>
          </p:cNvSpPr>
          <p:nvPr/>
        </p:nvSpPr>
        <p:spPr bwMode="auto">
          <a:xfrm>
            <a:off x="685801" y="1285875"/>
            <a:ext cx="8750300" cy="1588"/>
          </a:xfrm>
          <a:prstGeom prst="line">
            <a:avLst/>
          </a:prstGeom>
          <a:noFill/>
          <a:ln w="28440">
            <a:solidFill>
              <a:srgbClr val="F3484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273050"/>
            <a:ext cx="8228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заглавия щёлкните мышью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4963"/>
            <a:ext cx="82280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1"/>
          <p:cNvSpPr>
            <a:spLocks noChangeShapeType="1"/>
          </p:cNvSpPr>
          <p:nvPr/>
        </p:nvSpPr>
        <p:spPr bwMode="auto">
          <a:xfrm>
            <a:off x="685801" y="1285875"/>
            <a:ext cx="8750300" cy="1588"/>
          </a:xfrm>
          <a:prstGeom prst="line">
            <a:avLst/>
          </a:prstGeom>
          <a:noFill/>
          <a:ln w="28440">
            <a:solidFill>
              <a:srgbClr val="F3484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1285540"/>
            <a:ext cx="8750122" cy="0"/>
          </a:xfrm>
          <a:prstGeom prst="line">
            <a:avLst/>
          </a:prstGeom>
          <a:ln w="28575">
            <a:solidFill>
              <a:srgbClr val="F34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19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4B57"/>
          </a:solidFill>
          <a:latin typeface="Fedra Sans Pro Medium" panose="020B060404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rgbClr val="004B57"/>
          </a:solidFill>
          <a:latin typeface="Fedra Sans Pro Book" panose="020B050404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4B57"/>
          </a:solidFill>
          <a:latin typeface="Fedra Sans Pro Book" panose="020B050404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4B57"/>
          </a:solidFill>
          <a:latin typeface="Fedra Sans Pro Book" panose="020B050404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4B57"/>
          </a:solidFill>
          <a:latin typeface="Fedra Sans Pro Book" panose="020B050404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4B57"/>
          </a:solidFill>
          <a:latin typeface="Fedra Sans Pro Book" panose="020B050404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vnovobr.ru/pages/?id=119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8.png"/><Relationship Id="rId5" Type="http://schemas.openxmlformats.org/officeDocument/2006/relationships/image" Target="../media/image35.jpeg"/><Relationship Id="rId10" Type="http://schemas.openxmlformats.org/officeDocument/2006/relationships/image" Target="../media/image37.jpeg"/><Relationship Id="rId4" Type="http://schemas.openxmlformats.org/officeDocument/2006/relationships/image" Target="../media/image34.png"/><Relationship Id="rId9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765175" y="1925640"/>
            <a:ext cx="7170738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ru-RU" altLang="ru-RU" sz="2400" b="1" dirty="0">
                <a:solidFill>
                  <a:srgbClr val="FF0000"/>
                </a:solidFill>
              </a:rPr>
              <a:t>О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развитии </a:t>
            </a:r>
            <a:r>
              <a:rPr lang="ru-RU" altLang="ru-RU" sz="2400" b="1" dirty="0">
                <a:solidFill>
                  <a:srgbClr val="FF0000"/>
                </a:solidFill>
              </a:rPr>
              <a:t>Великого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Новгорода </a:t>
            </a:r>
          </a:p>
          <a:p>
            <a:pPr eaLnBrk="1">
              <a:lnSpc>
                <a:spcPct val="120000"/>
              </a:lnSpc>
            </a:pPr>
            <a:r>
              <a:rPr lang="ru-RU" altLang="ru-RU" sz="2400" b="1" dirty="0" smtClean="0">
                <a:solidFill>
                  <a:srgbClr val="FF0000"/>
                </a:solidFill>
              </a:rPr>
              <a:t>в 2021 году и планах на 2022 год</a:t>
            </a:r>
            <a:endParaRPr lang="ru-RU" altLang="ru-RU" sz="2400" b="1" dirty="0">
              <a:solidFill>
                <a:srgbClr val="FF0000"/>
              </a:solidFill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" y="3371131"/>
            <a:ext cx="9142412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6"/>
          <p:cNvSpPr>
            <a:spLocks noGrp="1"/>
          </p:cNvSpPr>
          <p:nvPr>
            <p:ph type="title" idx="4294967295"/>
          </p:nvPr>
        </p:nvSpPr>
        <p:spPr>
          <a:xfrm>
            <a:off x="653256" y="1340768"/>
            <a:ext cx="7886700" cy="420687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solidFill>
                  <a:srgbClr val="F34840"/>
                </a:solidFill>
                <a:cs typeface="Arial" pitchFamily="34" charset="0"/>
              </a:rPr>
              <a:t>Социальная поддержка семей</a:t>
            </a:r>
          </a:p>
        </p:txBody>
      </p:sp>
      <p:sp>
        <p:nvSpPr>
          <p:cNvPr id="40964" name="Заголовок 1"/>
          <p:cNvSpPr txBox="1">
            <a:spLocks/>
          </p:cNvSpPr>
          <p:nvPr/>
        </p:nvSpPr>
        <p:spPr bwMode="auto">
          <a:xfrm>
            <a:off x="3476625" y="625475"/>
            <a:ext cx="4638675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  <a:cs typeface="Arial" pitchFamily="34" charset="0"/>
                <a:sym typeface="Rasa Medium"/>
              </a:rPr>
              <a:t>АДМИНИСТРАЦИЯ  ВЕЛИКОГО  НОВГОРОДА</a:t>
            </a:r>
          </a:p>
        </p:txBody>
      </p:sp>
      <p:sp>
        <p:nvSpPr>
          <p:cNvPr id="10" name="CustomShape 4"/>
          <p:cNvSpPr/>
          <p:nvPr/>
        </p:nvSpPr>
        <p:spPr>
          <a:xfrm>
            <a:off x="549275" y="3013075"/>
            <a:ext cx="2674938" cy="2288133"/>
          </a:xfrm>
          <a:prstGeom prst="roundRect">
            <a:avLst>
              <a:gd name="adj" fmla="val 16667"/>
            </a:avLst>
          </a:prstGeom>
          <a:solidFill>
            <a:srgbClr val="FEE9E8"/>
          </a:solidFill>
          <a:ln w="6480">
            <a:solidFill>
              <a:srgbClr val="F172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defTabSz="914400">
              <a:defRPr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1</a:t>
            </a:r>
            <a:r>
              <a:rPr lang="en-US" sz="24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cs typeface="Arial" pitchFamily="34" charset="0"/>
              </a:rPr>
              <a:t>семья</a:t>
            </a:r>
            <a:endParaRPr lang="ru-RU" sz="2400" dirty="0">
              <a:solidFill>
                <a:srgbClr val="000000"/>
              </a:solidFill>
              <a:cs typeface="Arial" pitchFamily="34" charset="0"/>
            </a:endParaRPr>
          </a:p>
          <a:p>
            <a:pPr algn="ctr" defTabSz="914400">
              <a:defRPr/>
            </a:pPr>
            <a:r>
              <a:rPr lang="ru-RU" sz="1600" dirty="0" smtClean="0">
                <a:solidFill>
                  <a:srgbClr val="000000"/>
                </a:solidFill>
                <a:cs typeface="Arial" pitchFamily="34" charset="0"/>
              </a:rPr>
              <a:t>получила </a:t>
            </a:r>
            <a:r>
              <a:rPr lang="ru-RU" sz="1600" dirty="0">
                <a:solidFill>
                  <a:srgbClr val="000000"/>
                </a:solidFill>
                <a:cs typeface="Arial" pitchFamily="34" charset="0"/>
              </a:rPr>
              <a:t>единовременную выплату при</a:t>
            </a:r>
          </a:p>
          <a:p>
            <a:pPr algn="ctr" defTabSz="914400">
              <a:defRPr/>
            </a:pPr>
            <a:r>
              <a:rPr lang="ru-RU" sz="1600" dirty="0">
                <a:solidFill>
                  <a:srgbClr val="000000"/>
                </a:solidFill>
                <a:cs typeface="Arial" pitchFamily="34" charset="0"/>
              </a:rPr>
              <a:t>одновременном рождении двух</a:t>
            </a:r>
          </a:p>
          <a:p>
            <a:pPr algn="ctr" defTabSz="914400">
              <a:defRPr/>
            </a:pPr>
            <a:r>
              <a:rPr lang="ru-RU" sz="1600" dirty="0">
                <a:solidFill>
                  <a:srgbClr val="000000"/>
                </a:solidFill>
                <a:cs typeface="Arial" pitchFamily="34" charset="0"/>
              </a:rPr>
              <a:t>детей на улучшение жилищных условий</a:t>
            </a:r>
          </a:p>
          <a:p>
            <a:pPr algn="ctr" defTabSz="914400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1" name="CustomShape 8"/>
          <p:cNvSpPr/>
          <p:nvPr/>
        </p:nvSpPr>
        <p:spPr>
          <a:xfrm>
            <a:off x="3363913" y="3003550"/>
            <a:ext cx="2465387" cy="229765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480">
            <a:solidFill>
              <a:srgbClr val="F172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ru-RU" sz="2400" dirty="0" smtClean="0">
                <a:solidFill>
                  <a:srgbClr val="FF0000"/>
                </a:solidFill>
                <a:cs typeface="Arial" pitchFamily="34" charset="0"/>
              </a:rPr>
              <a:t>262</a:t>
            </a:r>
            <a:r>
              <a:rPr lang="ru-RU" sz="24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cs typeface="Arial" pitchFamily="34" charset="0"/>
              </a:rPr>
              <a:t>семьи </a:t>
            </a:r>
          </a:p>
          <a:p>
            <a:pPr algn="ctr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srgbClr val="000000"/>
                </a:solidFill>
                <a:cs typeface="Arial" pitchFamily="34" charset="0"/>
              </a:rPr>
              <a:t>получили единовременное пособие при рождении первого ребенка </a:t>
            </a:r>
          </a:p>
          <a:p>
            <a:pPr algn="ctr" defTabSz="914400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6" name="CustomShape 4"/>
          <p:cNvSpPr/>
          <p:nvPr/>
        </p:nvSpPr>
        <p:spPr>
          <a:xfrm>
            <a:off x="6011863" y="3028950"/>
            <a:ext cx="2674937" cy="2272258"/>
          </a:xfrm>
          <a:prstGeom prst="roundRect">
            <a:avLst>
              <a:gd name="adj" fmla="val 16667"/>
            </a:avLst>
          </a:prstGeom>
          <a:solidFill>
            <a:srgbClr val="FEE9E8"/>
          </a:solidFill>
          <a:ln w="6480">
            <a:solidFill>
              <a:srgbClr val="F172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defTabSz="914400">
              <a:defRPr/>
            </a:pPr>
            <a:r>
              <a:rPr lang="ru-RU" sz="2400" dirty="0">
                <a:solidFill>
                  <a:srgbClr val="FF0000"/>
                </a:solidFill>
                <a:cs typeface="Arial" pitchFamily="34" charset="0"/>
              </a:rPr>
              <a:t>29</a:t>
            </a:r>
            <a:r>
              <a:rPr lang="ru-RU" sz="2400" dirty="0">
                <a:solidFill>
                  <a:srgbClr val="000000"/>
                </a:solidFill>
                <a:cs typeface="Arial" pitchFamily="34" charset="0"/>
              </a:rPr>
              <a:t> многодетных семей</a:t>
            </a:r>
          </a:p>
          <a:p>
            <a:pPr algn="ctr" defTabSz="914400">
              <a:defRPr/>
            </a:pPr>
            <a:r>
              <a:rPr lang="ru-RU" sz="1600" dirty="0">
                <a:solidFill>
                  <a:srgbClr val="000000"/>
                </a:solidFill>
                <a:cs typeface="Arial" pitchFamily="34" charset="0"/>
              </a:rPr>
              <a:t>получают ежемесячную денежную компенсацию за коммунальные услуги</a:t>
            </a:r>
          </a:p>
          <a:p>
            <a:pPr algn="ctr" defTabSz="914400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570771" y="1916832"/>
            <a:ext cx="4059238" cy="36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just" eaLnBrk="1">
              <a:lnSpc>
                <a:spcPct val="100000"/>
              </a:lnSpc>
            </a:pPr>
            <a:r>
              <a:rPr lang="ru-RU" altLang="ru-RU" b="1" dirty="0">
                <a:solidFill>
                  <a:srgbClr val="000000"/>
                </a:solidFill>
              </a:rPr>
              <a:t>План на 2021 год </a:t>
            </a:r>
            <a:r>
              <a:rPr lang="ru-RU" altLang="ru-RU" dirty="0" smtClean="0">
                <a:solidFill>
                  <a:srgbClr val="000000"/>
                </a:solidFill>
              </a:rPr>
              <a:t>-</a:t>
            </a:r>
            <a:r>
              <a:rPr lang="ru-RU" altLang="ru-RU" b="1" dirty="0" smtClean="0">
                <a:solidFill>
                  <a:srgbClr val="000000"/>
                </a:solidFill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</a:rPr>
              <a:t>8,79 </a:t>
            </a:r>
            <a:r>
              <a:rPr lang="ru-RU" altLang="ru-RU" dirty="0" err="1" smtClean="0">
                <a:solidFill>
                  <a:srgbClr val="000000"/>
                </a:solidFill>
              </a:rPr>
              <a:t>млн.руб</a:t>
            </a:r>
            <a:r>
              <a:rPr lang="ru-RU" altLang="ru-RU" dirty="0" smtClean="0">
                <a:solidFill>
                  <a:srgbClr val="000000"/>
                </a:solidFill>
              </a:rPr>
              <a:t>.  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0969" name="Rectangle 8"/>
          <p:cNvSpPr>
            <a:spLocks noChangeArrowheads="1"/>
          </p:cNvSpPr>
          <p:nvPr/>
        </p:nvSpPr>
        <p:spPr bwMode="auto">
          <a:xfrm>
            <a:off x="570771" y="2330922"/>
            <a:ext cx="7673637" cy="36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just" eaLnBrk="1">
              <a:lnSpc>
                <a:spcPct val="100000"/>
              </a:lnSpc>
            </a:pPr>
            <a:r>
              <a:rPr lang="ru-RU" altLang="ru-RU" b="1" dirty="0" smtClean="0">
                <a:solidFill>
                  <a:srgbClr val="000000"/>
                </a:solidFill>
              </a:rPr>
              <a:t>Направлено </a:t>
            </a:r>
            <a:r>
              <a:rPr lang="ru-RU" altLang="ru-RU" dirty="0" smtClean="0">
                <a:solidFill>
                  <a:srgbClr val="000000"/>
                </a:solidFill>
              </a:rPr>
              <a:t>(по </a:t>
            </a:r>
            <a:r>
              <a:rPr lang="ru-RU" altLang="ru-RU" dirty="0">
                <a:solidFill>
                  <a:srgbClr val="000000"/>
                </a:solidFill>
              </a:rPr>
              <a:t>состоянию на </a:t>
            </a:r>
            <a:r>
              <a:rPr lang="ru-RU" altLang="ru-RU" dirty="0" smtClean="0">
                <a:solidFill>
                  <a:srgbClr val="000000"/>
                </a:solidFill>
              </a:rPr>
              <a:t>01.06.2021) – 1,46 </a:t>
            </a:r>
            <a:r>
              <a:rPr lang="ru-RU" altLang="ru-RU" dirty="0" err="1" smtClean="0">
                <a:solidFill>
                  <a:srgbClr val="000000"/>
                </a:solidFill>
              </a:rPr>
              <a:t>млн.руб</a:t>
            </a:r>
            <a:r>
              <a:rPr lang="ru-RU" altLang="ru-RU" dirty="0" smtClean="0">
                <a:solidFill>
                  <a:srgbClr val="000000"/>
                </a:solidFill>
              </a:rPr>
              <a:t>. </a:t>
            </a:r>
            <a:endParaRPr lang="ru-RU" altLang="ru-RU" dirty="0">
              <a:solidFill>
                <a:srgbClr val="000000"/>
              </a:solidFill>
            </a:endParaRPr>
          </a:p>
        </p:txBody>
      </p:sp>
      <p:pic>
        <p:nvPicPr>
          <p:cNvPr id="40970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222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70771" y="194588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ru-RU" sz="5000" dirty="0" smtClean="0">
                <a:solidFill>
                  <a:srgbClr val="E7E6E6">
                    <a:lumMod val="75000"/>
                  </a:srgbClr>
                </a:solidFill>
              </a:rPr>
              <a:t>0</a:t>
            </a:r>
            <a:r>
              <a:rPr lang="en-US" altLang="ru-RU" sz="5000" dirty="0" smtClean="0">
                <a:solidFill>
                  <a:srgbClr val="F34840"/>
                </a:solidFill>
              </a:rPr>
              <a:t>2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5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6"/>
          <p:cNvSpPr>
            <a:spLocks noGrp="1"/>
          </p:cNvSpPr>
          <p:nvPr>
            <p:ph type="title" idx="4294967295"/>
          </p:nvPr>
        </p:nvSpPr>
        <p:spPr>
          <a:xfrm>
            <a:off x="683568" y="1340768"/>
            <a:ext cx="7886700" cy="420687"/>
          </a:xfrm>
        </p:spPr>
        <p:txBody>
          <a:bodyPr/>
          <a:lstStyle/>
          <a:p>
            <a:pPr algn="l"/>
            <a:r>
              <a:rPr lang="ru-RU" altLang="ru-RU" sz="2400" b="1" dirty="0" smtClean="0">
                <a:solidFill>
                  <a:srgbClr val="F34840"/>
                </a:solidFill>
                <a:cs typeface="Arial" pitchFamily="34" charset="0"/>
              </a:rPr>
              <a:t>Обеспечение жильем молодых семей</a:t>
            </a:r>
          </a:p>
        </p:txBody>
      </p:sp>
      <p:sp>
        <p:nvSpPr>
          <p:cNvPr id="41988" name="Заголовок 1"/>
          <p:cNvSpPr txBox="1">
            <a:spLocks/>
          </p:cNvSpPr>
          <p:nvPr/>
        </p:nvSpPr>
        <p:spPr bwMode="auto">
          <a:xfrm>
            <a:off x="3476625" y="625475"/>
            <a:ext cx="4638675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  <a:cs typeface="Arial" pitchFamily="34" charset="0"/>
                <a:sym typeface="Rasa Medium"/>
              </a:rPr>
              <a:t>АДМИНИСТРАЦИЯ  ВЕЛИКОГО  НОВГОРОДА</a:t>
            </a:r>
          </a:p>
        </p:txBody>
      </p:sp>
      <p:pic>
        <p:nvPicPr>
          <p:cNvPr id="14" name="Picture 3" descr="C:\Левичева\Нацпроект\fotoglavnoe-3.jpg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68" y="1772816"/>
            <a:ext cx="2457956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222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70771" y="194588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ru-RU" sz="5000" dirty="0" smtClean="0">
                <a:solidFill>
                  <a:srgbClr val="E7E6E6">
                    <a:lumMod val="75000"/>
                  </a:srgbClr>
                </a:solidFill>
              </a:rPr>
              <a:t>0</a:t>
            </a:r>
            <a:r>
              <a:rPr lang="ru-RU" altLang="ru-RU" sz="5000" dirty="0" smtClean="0">
                <a:solidFill>
                  <a:srgbClr val="F34840"/>
                </a:solidFill>
              </a:rPr>
              <a:t>3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43E0EA68-8244-414E-B45C-3AB9E6DA9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3809"/>
              </p:ext>
            </p:extLst>
          </p:nvPr>
        </p:nvGraphicFramePr>
        <p:xfrm>
          <a:off x="2987824" y="1861374"/>
          <a:ext cx="5976664" cy="4840114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2952328">
                  <a:extLst>
                    <a:ext uri="{9D8B030D-6E8A-4147-A177-3AD203B41FA5}">
                      <a16:colId xmlns="" xmlns:a16="http://schemas.microsoft.com/office/drawing/2014/main" val="887192933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1252228530"/>
                    </a:ext>
                  </a:extLst>
                </a:gridCol>
              </a:tblGrid>
              <a:tr h="41800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Признаны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нуждающимися в жилом помещении с целью участия в программе</a:t>
                      </a:r>
                      <a:endParaRPr lang="ru-RU" sz="13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1096 молодых семей,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из них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14 семей за истекший период 2021 года 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6643626"/>
                  </a:ext>
                </a:extLst>
              </a:tr>
              <a:tr h="3290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Признаны </a:t>
                      </a:r>
                      <a:r>
                        <a:rPr lang="ru-RU" sz="13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участниками подпрограммы «Обеспечение жильем молодых семей» государственной программы Новгородской области «Развитие жилищного строительства на территории </a:t>
                      </a:r>
                      <a:r>
                        <a:rPr lang="ru-RU" sz="1350" b="0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Новгородской области на 2019-2025 годы» </a:t>
                      </a:r>
                    </a:p>
                  </a:txBody>
                  <a:tcPr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39 молодых семей, из них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 семей за истекший период 2021 года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8632539"/>
                  </a:ext>
                </a:extLst>
              </a:tr>
              <a:tr h="45469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Свидетельство о праве на получение социальной выплаты </a:t>
                      </a: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получили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2021 </a:t>
                      </a:r>
                      <a:r>
                        <a:rPr lang="ru-RU" sz="13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год - </a:t>
                      </a: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21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молодая семья </a:t>
                      </a:r>
                      <a:r>
                        <a:rPr lang="ru-RU" sz="135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на общую сумму  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20 089,9 </a:t>
                      </a:r>
                      <a:r>
                        <a:rPr lang="ru-RU" sz="13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 том числе из городского бюджета – 4 322,9 </a:t>
                      </a:r>
                      <a:r>
                        <a:rPr lang="ru-RU" sz="13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2022 год (план) –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20 161,9 </a:t>
                      </a:r>
                      <a:r>
                        <a:rPr lang="ru-RU" sz="13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., в том числе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 городского бюджета –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4 040,7  </a:t>
                      </a:r>
                      <a:r>
                        <a:rPr lang="ru-RU" sz="13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81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Получить социальную выплату в 2021 году изъявили </a:t>
                      </a:r>
                      <a:r>
                        <a:rPr lang="ru-RU" sz="13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желание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136 молодых семей</a:t>
                      </a:r>
                      <a:endParaRPr lang="ru-RU" sz="13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746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67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ru-RU" sz="5000" dirty="0" smtClean="0">
                <a:solidFill>
                  <a:srgbClr val="E7E6E6">
                    <a:lumMod val="75000"/>
                  </a:srgbClr>
                </a:solidFill>
              </a:rPr>
              <a:t>0</a:t>
            </a:r>
            <a:r>
              <a:rPr lang="ru-RU" altLang="ru-RU" sz="5000" dirty="0" smtClean="0">
                <a:solidFill>
                  <a:srgbClr val="F34840"/>
                </a:solidFill>
              </a:rPr>
              <a:t>4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637278" y="1398686"/>
            <a:ext cx="788670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</a:pPr>
            <a:r>
              <a:rPr lang="ru-RU" sz="2400" b="1" dirty="0" smtClean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приоритетного регионального проекта «Формула успеха моей семьи»</a:t>
            </a:r>
            <a:endParaRPr lang="ru-RU" sz="2400" b="1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3E0EA68-8244-414E-B45C-3AB9E6DA9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119502"/>
              </p:ext>
            </p:extLst>
          </p:nvPr>
        </p:nvGraphicFramePr>
        <p:xfrm>
          <a:off x="755576" y="2276872"/>
          <a:ext cx="7344816" cy="3471280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5328592">
                  <a:extLst>
                    <a:ext uri="{9D8B030D-6E8A-4147-A177-3AD203B41FA5}">
                      <a16:colId xmlns="" xmlns:a16="http://schemas.microsoft.com/office/drawing/2014/main" val="887192933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1252228530"/>
                    </a:ext>
                  </a:extLst>
                </a:gridCol>
              </a:tblGrid>
              <a:tr h="46757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Заключено социальных контрактов</a:t>
                      </a:r>
                      <a:b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(по состоянию на 31.05.2021)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0414502"/>
                  </a:ext>
                </a:extLst>
              </a:tr>
              <a:tr h="425936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600" b="0" strike="noStrike" spc="-1" dirty="0" smtClean="0">
                          <a:latin typeface="Arial"/>
                        </a:rPr>
                        <a:t>Всего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657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6643626"/>
                  </a:ext>
                </a:extLst>
              </a:tr>
              <a:tr h="192056">
                <a:tc>
                  <a:txBody>
                    <a:bodyPr/>
                    <a:lstStyle/>
                    <a:p>
                      <a:pPr lvl="1">
                        <a:lnSpc>
                          <a:spcPct val="93000"/>
                        </a:lnSpc>
                      </a:pPr>
                      <a:r>
                        <a:rPr lang="ru-RU" sz="1600" b="0" strike="noStrike" spc="-1" dirty="0" smtClean="0">
                          <a:latin typeface="Arial"/>
                        </a:rPr>
                        <a:t>в том числе: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8632539"/>
                  </a:ext>
                </a:extLst>
              </a:tr>
              <a:tr h="463320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600" b="0" strike="noStrike" spc="-1" dirty="0" smtClean="0">
                          <a:latin typeface="Arial"/>
                        </a:rPr>
                        <a:t>трудоустройство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30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индивидуальная предпринимательская деятельность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74665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600" b="0" strike="noStrike" spc="-1" dirty="0" smtClean="0">
                          <a:latin typeface="Arial"/>
                        </a:rPr>
                        <a:t>помощь в преодолении трудной жизненной ситуации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63945783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/>
            </a:pPr>
            <a:r>
              <a:rPr kumimoji="0" lang="ru-RU" altLang="ru-RU" sz="1400" i="0" u="none" strike="noStrike" kern="0" cap="none" spc="0" normalizeH="0" noProof="0" dirty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itchFamily="34" charset="0"/>
                <a:ea typeface="Microsoft YaHei" pitchFamily="34" charset="-122"/>
              </a:rPr>
              <a:t>АДМИНИСТРАЦИЯ  ВЕЛИКОГО  НОВГОРОДА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5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70771" y="194588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ru-RU" sz="5000" dirty="0" smtClean="0">
                <a:solidFill>
                  <a:srgbClr val="E7E6E6">
                    <a:lumMod val="75000"/>
                  </a:srgbClr>
                </a:solidFill>
              </a:rPr>
              <a:t>0</a:t>
            </a:r>
            <a:r>
              <a:rPr lang="ru-RU" altLang="ru-RU" sz="5000" dirty="0" smtClean="0">
                <a:solidFill>
                  <a:srgbClr val="F34840"/>
                </a:solidFill>
              </a:rPr>
              <a:t>5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554045" y="1405657"/>
            <a:ext cx="898391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</a:pPr>
            <a:r>
              <a:rPr lang="ru-RU" sz="2400" b="1" dirty="0" smtClean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Великого Новгорода по доходам</a:t>
            </a:r>
            <a:endParaRPr lang="ru-RU" sz="2400" b="1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itchFamily="34" charset="0"/>
                <a:ea typeface="Microsoft YaHei" pitchFamily="34" charset="-122"/>
              </a:rPr>
              <a:t>АДМИНИСТРАЦИЯ  ВЕЛИКОГО  НОВГОРОДА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603249" y="1640840"/>
            <a:ext cx="8361238" cy="2584538"/>
            <a:chOff x="740102" y="1244962"/>
            <a:chExt cx="8350951" cy="314070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609942" y="3836151"/>
              <a:ext cx="2088853" cy="537977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126,2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852798" y="3847684"/>
              <a:ext cx="1572145" cy="537979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131,8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40102" y="3236742"/>
              <a:ext cx="2783402" cy="537054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/>
              <a:r>
                <a:rPr lang="ru-RU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Налоговые доходы</a:t>
              </a:r>
              <a:endPara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19404" y="2388350"/>
              <a:ext cx="2079390" cy="766203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844,5</a:t>
              </a:r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843071" y="2392925"/>
              <a:ext cx="1581872" cy="737977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1 028,1</a:t>
              </a:r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474854" y="2364699"/>
              <a:ext cx="1616199" cy="766203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121,7</a:t>
              </a:r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619404" y="3209213"/>
              <a:ext cx="2079390" cy="555722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718,3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852798" y="3222978"/>
              <a:ext cx="1572145" cy="564581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896,3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474854" y="3209213"/>
              <a:ext cx="1616199" cy="564581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124,8</a:t>
              </a:r>
              <a:endPara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40102" y="3848609"/>
              <a:ext cx="2783402" cy="537054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/>
              <a:r>
                <a:rPr lang="ru-RU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Неналоговые доходы</a:t>
              </a:r>
              <a:endPara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Заголовок 6">
              <a:extLst>
                <a:ext uri="{FF2B5EF4-FFF2-40B4-BE49-F238E27FC236}">
                  <a16:creationId xmlns:a16="http://schemas.microsoft.com/office/drawing/2014/main" xmlns="" id="{5D439AE2-0261-4622-8565-10F64BDF42BA}"/>
                </a:ext>
              </a:extLst>
            </p:cNvPr>
            <p:cNvSpPr txBox="1">
              <a:spLocks/>
            </p:cNvSpPr>
            <p:nvPr/>
          </p:nvSpPr>
          <p:spPr>
            <a:xfrm>
              <a:off x="861466" y="1244962"/>
              <a:ext cx="7886700" cy="70643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kern="1200">
                  <a:solidFill>
                    <a:srgbClr val="004B57"/>
                  </a:solidFill>
                  <a:latin typeface="Fedra Sans Pro Medium" panose="020B0604040000020004" pitchFamily="34" charset="0"/>
                  <a:ea typeface="+mj-ea"/>
                  <a:cs typeface="+mj-cs"/>
                </a:defRPr>
              </a:lvl1pPr>
            </a:lstStyle>
            <a:p>
              <a:pPr algn="ctr"/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740102" y="1508287"/>
              <a:ext cx="2783402" cy="766203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Наименование</a:t>
              </a:r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843071" y="1508287"/>
              <a:ext cx="3247982" cy="365655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Исполнено на 01.06.2021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619138" y="1543948"/>
              <a:ext cx="2079390" cy="730542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Исполнено</a:t>
              </a:r>
            </a:p>
            <a:p>
              <a:pPr algn="ctr" defTabSz="457200"/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</a:t>
              </a:r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01.06.2020</a:t>
              </a:r>
            </a:p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4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млн.руб</a:t>
              </a:r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.)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843071" y="1942471"/>
              <a:ext cx="1581872" cy="362796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млн.руб</a:t>
              </a:r>
              <a:r>
                <a:rPr lang="ru-RU" sz="12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40103" y="2364699"/>
              <a:ext cx="2783401" cy="794430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/>
              <a:r>
                <a:rPr lang="ru-RU" sz="1400" spc="-1" dirty="0">
                  <a:solidFill>
                    <a:srgbClr val="000000"/>
                  </a:solidFill>
                  <a:latin typeface="Arial"/>
                  <a:ea typeface="DejaVu Sans"/>
                </a:rPr>
                <a:t>Собственные доходы всего, </a:t>
              </a:r>
              <a:r>
                <a:rPr lang="ru-RU" sz="1400" spc="-1" dirty="0" smtClean="0">
                  <a:solidFill>
                    <a:srgbClr val="000000"/>
                  </a:solidFill>
                  <a:latin typeface="Arial"/>
                  <a:ea typeface="DejaVu Sans"/>
                </a:rPr>
                <a:t/>
              </a:r>
              <a:br>
                <a:rPr lang="ru-RU" sz="1400" spc="-1" dirty="0" smtClean="0">
                  <a:solidFill>
                    <a:srgbClr val="000000"/>
                  </a:solidFill>
                  <a:latin typeface="Arial"/>
                  <a:ea typeface="DejaVu Sans"/>
                </a:rPr>
              </a:br>
              <a:r>
                <a:rPr lang="ru-RU" sz="1400" spc="-1" dirty="0" smtClean="0">
                  <a:solidFill>
                    <a:srgbClr val="000000"/>
                  </a:solidFill>
                  <a:latin typeface="Arial"/>
                  <a:ea typeface="DejaVu Sans"/>
                </a:rPr>
                <a:t>в </a:t>
              </a:r>
              <a:r>
                <a:rPr lang="ru-RU" sz="1400" spc="-1" dirty="0">
                  <a:solidFill>
                    <a:srgbClr val="000000"/>
                  </a:solidFill>
                  <a:latin typeface="Arial"/>
                  <a:ea typeface="DejaVu Sans"/>
                </a:rPr>
                <a:t>том числе: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7476247" y="1951398"/>
              <a:ext cx="1614805" cy="362796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ru-RU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% к 2020</a:t>
              </a:r>
              <a:endPara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7346299" y="3783427"/>
            <a:ext cx="1618188" cy="441951"/>
          </a:xfrm>
          <a:prstGeom prst="rect">
            <a:avLst/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104,4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526198283"/>
              </p:ext>
            </p:extLst>
          </p:nvPr>
        </p:nvGraphicFramePr>
        <p:xfrm>
          <a:off x="-1720632" y="4365104"/>
          <a:ext cx="10826695" cy="322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6409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ru-RU" sz="5000" dirty="0" smtClean="0">
                <a:solidFill>
                  <a:srgbClr val="E7E6E6">
                    <a:lumMod val="75000"/>
                  </a:srgbClr>
                </a:solidFill>
              </a:rPr>
              <a:t>0</a:t>
            </a:r>
            <a:r>
              <a:rPr lang="ru-RU" altLang="ru-RU" sz="5000" dirty="0" smtClean="0">
                <a:solidFill>
                  <a:srgbClr val="F34840"/>
                </a:solidFill>
              </a:rPr>
              <a:t>6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11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637278" y="1412776"/>
            <a:ext cx="788670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buNone/>
            </a:pPr>
            <a:r>
              <a:rPr lang="ru-RU" sz="2400" b="1" dirty="0" smtClean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социально-экономического развития в январе-апреле 2021 года</a:t>
            </a:r>
            <a:endParaRPr lang="ru-RU" sz="2400" b="1" dirty="0">
              <a:solidFill>
                <a:srgbClr val="F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3E0EA68-8244-414E-B45C-3AB9E6DA9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372608"/>
              </p:ext>
            </p:extLst>
          </p:nvPr>
        </p:nvGraphicFramePr>
        <p:xfrm>
          <a:off x="755576" y="2276872"/>
          <a:ext cx="7920880" cy="3809912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4691558">
                  <a:extLst>
                    <a:ext uri="{9D8B030D-6E8A-4147-A177-3AD203B41FA5}">
                      <a16:colId xmlns="" xmlns:a16="http://schemas.microsoft.com/office/drawing/2014/main" val="887192933"/>
                    </a:ext>
                  </a:extLst>
                </a:gridCol>
                <a:gridCol w="1589077">
                  <a:extLst>
                    <a:ext uri="{9D8B030D-6E8A-4147-A177-3AD203B41FA5}">
                      <a16:colId xmlns="" xmlns:a16="http://schemas.microsoft.com/office/drawing/2014/main" val="1252228530"/>
                    </a:ext>
                  </a:extLst>
                </a:gridCol>
                <a:gridCol w="1640245">
                  <a:extLst>
                    <a:ext uri="{9D8B030D-6E8A-4147-A177-3AD203B41FA5}">
                      <a16:colId xmlns="" xmlns:a16="http://schemas.microsoft.com/office/drawing/2014/main" val="3218862256"/>
                    </a:ext>
                  </a:extLst>
                </a:gridCol>
              </a:tblGrid>
              <a:tr h="46757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Январь-апрель 2021 года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аналогичному периоду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года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0414502"/>
                  </a:ext>
                </a:extLst>
              </a:tr>
              <a:tr h="377896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Индекс промышленного производства, %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6643626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Объем отгруженной продукции обрабатывающими производствами,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млн.руб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48 510,2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863253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Объем работ выполненных по виду деятельности «Строительство»,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млн.руб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2 536,0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193,7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3000"/>
                        </a:lnSpc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Оборот розничной торговли,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млн.руб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22 176,1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101,6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7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74665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Оборот общественного питания,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млн.руб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951,3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63945783"/>
                  </a:ext>
                </a:extLst>
              </a:tr>
              <a:tr h="486653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Номинальная начисленная заработная плата,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руб.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44 497,6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7833559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/>
            </a:pPr>
            <a:r>
              <a:rPr kumimoji="0" lang="ru-RU" altLang="ru-RU" sz="1400" i="0" u="none" strike="noStrike" kern="0" cap="none" spc="0" normalizeH="0" noProof="0" dirty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itchFamily="34" charset="0"/>
                <a:ea typeface="Microsoft YaHei" pitchFamily="34" charset="-122"/>
              </a:rPr>
              <a:t>АДМИНИСТРАЦИЯ  ВЕЛИКОГО  НОВГОРОДА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9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2"/>
          <p:cNvSpPr/>
          <p:nvPr/>
        </p:nvSpPr>
        <p:spPr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defRPr/>
            </a:pPr>
            <a:r>
              <a:rPr 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340" name="CustomShape 3"/>
          <p:cNvSpPr/>
          <p:nvPr/>
        </p:nvSpPr>
        <p:spPr>
          <a:xfrm>
            <a:off x="603250" y="1412776"/>
            <a:ext cx="8140700" cy="454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F34840"/>
                </a:solidFill>
              </a:rPr>
              <a:t>Реализация инвестиционных проектов в 2021 году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342" name="CustomShape 4"/>
          <p:cNvSpPr/>
          <p:nvPr/>
        </p:nvSpPr>
        <p:spPr>
          <a:xfrm>
            <a:off x="706439" y="4762502"/>
            <a:ext cx="2454275" cy="1474810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10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проектов</a:t>
            </a: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в производственной сфере</a:t>
            </a:r>
          </a:p>
        </p:txBody>
      </p:sp>
      <p:sp>
        <p:nvSpPr>
          <p:cNvPr id="343" name="CustomShape 5"/>
          <p:cNvSpPr/>
          <p:nvPr/>
        </p:nvSpPr>
        <p:spPr>
          <a:xfrm>
            <a:off x="5338763" y="3124892"/>
            <a:ext cx="2674938" cy="1393364"/>
          </a:xfrm>
          <a:prstGeom prst="roundRect">
            <a:avLst>
              <a:gd name="adj" fmla="val 16667"/>
            </a:avLst>
          </a:prstGeom>
          <a:solidFill>
            <a:srgbClr val="FFD9D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6 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проектов</a:t>
            </a: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за счет бюджетных средств</a:t>
            </a:r>
          </a:p>
        </p:txBody>
      </p:sp>
      <p:sp>
        <p:nvSpPr>
          <p:cNvPr id="344" name="CustomShape 6"/>
          <p:cNvSpPr/>
          <p:nvPr/>
        </p:nvSpPr>
        <p:spPr>
          <a:xfrm>
            <a:off x="3413125" y="4764088"/>
            <a:ext cx="2520950" cy="1473224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9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endParaRPr lang="ru-RU" sz="24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проектов</a:t>
            </a: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в сфере </a:t>
            </a:r>
            <a:r>
              <a:rPr lang="ru-RU" dirty="0" smtClean="0">
                <a:solidFill>
                  <a:srgbClr val="000000"/>
                </a:solidFill>
              </a:rPr>
              <a:t>туризма,</a:t>
            </a: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в том </a:t>
            </a:r>
            <a:r>
              <a:rPr lang="ru-RU" dirty="0" smtClean="0">
                <a:solidFill>
                  <a:srgbClr val="000000"/>
                </a:solidFill>
              </a:rPr>
              <a:t>числе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5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гостиниц</a:t>
            </a:r>
          </a:p>
        </p:txBody>
      </p:sp>
      <p:sp>
        <p:nvSpPr>
          <p:cNvPr id="345" name="CustomShape 7"/>
          <p:cNvSpPr/>
          <p:nvPr/>
        </p:nvSpPr>
        <p:spPr>
          <a:xfrm>
            <a:off x="6153151" y="4762502"/>
            <a:ext cx="2549525" cy="1474810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6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проектов</a:t>
            </a: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rgbClr val="000000"/>
                </a:solidFill>
              </a:rPr>
              <a:t>в сфере услуг</a:t>
            </a:r>
          </a:p>
        </p:txBody>
      </p:sp>
      <p:pic>
        <p:nvPicPr>
          <p:cNvPr id="2560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1" y="252414"/>
            <a:ext cx="67627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7" name="CustomShape 8"/>
          <p:cNvSpPr/>
          <p:nvPr/>
        </p:nvSpPr>
        <p:spPr>
          <a:xfrm>
            <a:off x="1728532" y="1988839"/>
            <a:ext cx="4461471" cy="1529185"/>
          </a:xfrm>
          <a:prstGeom prst="roundRect">
            <a:avLst>
              <a:gd name="adj" fmla="val 16667"/>
            </a:avLst>
          </a:prstGeom>
          <a:solidFill>
            <a:srgbClr val="FFD9D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buFont typeface="Times New Roman" pitchFamily="16" charset="0"/>
              <a:buNone/>
              <a:defRPr/>
            </a:pPr>
            <a:endParaRPr lang="ru-RU" sz="4000" spc="-1" dirty="0">
              <a:solidFill>
                <a:prstClr val="black"/>
              </a:solidFill>
            </a:endParaRPr>
          </a:p>
        </p:txBody>
      </p:sp>
      <p:sp>
        <p:nvSpPr>
          <p:cNvPr id="348" name="CustomShape 9"/>
          <p:cNvSpPr/>
          <p:nvPr/>
        </p:nvSpPr>
        <p:spPr>
          <a:xfrm>
            <a:off x="2051720" y="2758366"/>
            <a:ext cx="4101431" cy="434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</a:rPr>
              <a:t>объем инвестиций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36 </a:t>
            </a:r>
            <a:r>
              <a:rPr lang="ru-RU" dirty="0" err="1" smtClean="0">
                <a:solidFill>
                  <a:srgbClr val="000000"/>
                </a:solidFill>
              </a:rPr>
              <a:t>млрд.руб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CustomShape 9"/>
          <p:cNvSpPr/>
          <p:nvPr/>
        </p:nvSpPr>
        <p:spPr>
          <a:xfrm>
            <a:off x="3160714" y="2204864"/>
            <a:ext cx="1824037" cy="434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25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проектов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0" lang="ru-RU" altLang="ru-RU" sz="5000" b="0" i="0" u="none" strike="noStrike" kern="0" cap="none" spc="0" normalizeH="0" baseline="0" noProof="0" dirty="0">
              <a:ln>
                <a:noFill/>
              </a:ln>
              <a:solidFill>
                <a:srgbClr val="F348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661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603250" y="222250"/>
            <a:ext cx="1295400" cy="8064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buFont typeface="Times New Roman" pitchFamily="16" charset="0"/>
              <a:buNone/>
              <a:defRPr/>
            </a:pPr>
            <a:endParaRPr lang="ru-RU" sz="5000" spc="-1" dirty="0">
              <a:solidFill>
                <a:prstClr val="black"/>
              </a:solidFill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defRPr/>
            </a:pPr>
            <a:r>
              <a:rPr lang="ru-RU" sz="1400" dirty="0">
                <a:solidFill>
                  <a:srgbClr val="F348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 ВЕЛИКОГО  НОВГОРОДА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CustomShape 3"/>
          <p:cNvSpPr/>
          <p:nvPr/>
        </p:nvSpPr>
        <p:spPr>
          <a:xfrm>
            <a:off x="649289" y="1268760"/>
            <a:ext cx="8140700" cy="454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defRPr/>
            </a:pPr>
            <a:r>
              <a:rPr lang="ru-RU" altLang="ru-RU" sz="2400" b="1" dirty="0">
                <a:solidFill>
                  <a:srgbClr val="F34840"/>
                </a:solidFill>
                <a:cs typeface="Arial" pitchFamily="34" charset="0"/>
              </a:rPr>
              <a:t>Крупные и</a:t>
            </a:r>
            <a:r>
              <a:rPr lang="en-US" altLang="ru-RU" sz="2400" b="1" dirty="0" err="1">
                <a:solidFill>
                  <a:srgbClr val="F34840"/>
                </a:solidFill>
                <a:cs typeface="Arial" pitchFamily="34" charset="0"/>
              </a:rPr>
              <a:t>нвестиционные</a:t>
            </a:r>
            <a:r>
              <a:rPr lang="en-US" altLang="ru-RU" sz="2400" b="1" dirty="0">
                <a:solidFill>
                  <a:srgbClr val="F34840"/>
                </a:solidFill>
                <a:cs typeface="Arial" pitchFamily="34" charset="0"/>
              </a:rPr>
              <a:t> </a:t>
            </a:r>
            <a:r>
              <a:rPr lang="en-US" altLang="ru-RU" sz="2400" b="1" dirty="0" err="1">
                <a:solidFill>
                  <a:srgbClr val="F34840"/>
                </a:solidFill>
                <a:cs typeface="Arial" pitchFamily="34" charset="0"/>
              </a:rPr>
              <a:t>проекты</a:t>
            </a:r>
            <a:r>
              <a:rPr lang="ru-RU" altLang="ru-RU" sz="2400" b="1" dirty="0">
                <a:solidFill>
                  <a:srgbClr val="F34840"/>
                </a:solidFill>
                <a:cs typeface="Arial" pitchFamily="34" charset="0"/>
              </a:rPr>
              <a:t>, реализуемые в производственной </a:t>
            </a:r>
            <a:r>
              <a:rPr lang="ru-RU" altLang="ru-RU" sz="2400" b="1" dirty="0" smtClean="0">
                <a:solidFill>
                  <a:srgbClr val="F34840"/>
                </a:solidFill>
                <a:cs typeface="Arial" pitchFamily="34" charset="0"/>
              </a:rPr>
              <a:t>сфере</a:t>
            </a:r>
            <a:endParaRPr lang="en-US" altLang="ru-RU" sz="2400" b="1" dirty="0">
              <a:solidFill>
                <a:srgbClr val="F34840"/>
              </a:solidFill>
              <a:cs typeface="Arial" pitchFamily="34" charset="0"/>
            </a:endParaRP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4" y="347665"/>
            <a:ext cx="676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862249" y="5959121"/>
            <a:ext cx="6137367" cy="709833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ЗАО «ДС </a:t>
            </a:r>
            <a:r>
              <a:rPr lang="ru-RU" alt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Контролз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строительство производственно-офисного здания</a:t>
            </a:r>
          </a:p>
        </p:txBody>
      </p:sp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t="15202" r="23439" b="50000"/>
          <a:stretch>
            <a:fillRect/>
          </a:stretch>
        </p:blipFill>
        <p:spPr bwMode="auto">
          <a:xfrm>
            <a:off x="713881" y="5959120"/>
            <a:ext cx="2027930" cy="70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2826536" y="2060848"/>
            <a:ext cx="6185894" cy="504056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«Акрон» - реконструкция агрегата цеха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6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карбамида </a:t>
            </a:r>
          </a:p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увеличением мощности до 2050 т/сутки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2826777" y="4239670"/>
            <a:ext cx="6163631" cy="766618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ЗАО «</a:t>
            </a:r>
            <a:r>
              <a:rPr lang="ru-RU" alt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Новтрак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строительство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двух цехов</a:t>
            </a:r>
          </a:p>
        </p:txBody>
      </p:sp>
      <p:pic>
        <p:nvPicPr>
          <p:cNvPr id="2663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1" r="12497" b="-1057"/>
          <a:stretch>
            <a:fillRect/>
          </a:stretch>
        </p:blipFill>
        <p:spPr bwMode="auto">
          <a:xfrm>
            <a:off x="713880" y="4239670"/>
            <a:ext cx="2027929" cy="76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2862250" y="5170619"/>
            <a:ext cx="6137366" cy="693887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«ПК «</a:t>
            </a:r>
            <a:r>
              <a:rPr lang="ru-RU" alt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Волховец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цеха лесопиления </a:t>
            </a:r>
          </a:p>
        </p:txBody>
      </p:sp>
      <p:pic>
        <p:nvPicPr>
          <p:cNvPr id="266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1" y="5155563"/>
            <a:ext cx="2027929" cy="69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kumimoji="0" lang="ru-RU" altLang="ru-RU" sz="5000" b="0" i="0" u="none" strike="noStrike" kern="0" cap="none" spc="0" normalizeH="0" baseline="0" noProof="0" dirty="0">
              <a:ln>
                <a:noFill/>
              </a:ln>
              <a:solidFill>
                <a:srgbClr val="F348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2813720" y="2619901"/>
            <a:ext cx="6198710" cy="396043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400" dirty="0" smtClean="0">
                <a:solidFill>
                  <a:srgbClr val="000000"/>
                </a:solidFill>
              </a:rPr>
              <a:t/>
            </a:r>
            <a:br>
              <a:rPr lang="ru-RU" altLang="ru-RU" sz="1400" dirty="0" smtClean="0">
                <a:solidFill>
                  <a:srgbClr val="000000"/>
                </a:solidFill>
              </a:rPr>
            </a:b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«Акрон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строительство отделения по производству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метанола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2826536" y="3112515"/>
            <a:ext cx="6185894" cy="432048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«Акрон» -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мощности агрегатов «Аммиак - 2» и «Аммиак - 3» 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2813720" y="3603824"/>
            <a:ext cx="6185894" cy="504056"/>
          </a:xfrm>
          <a:custGeom>
            <a:avLst/>
            <a:gdLst>
              <a:gd name="T0" fmla="*/ 6731000 w 6731000"/>
              <a:gd name="T1" fmla="*/ 513556 h 1027112"/>
              <a:gd name="T2" fmla="*/ 3365500 w 6731000"/>
              <a:gd name="T3" fmla="*/ 1027112 h 1027112"/>
              <a:gd name="T4" fmla="*/ 0 w 6731000"/>
              <a:gd name="T5" fmla="*/ 513556 h 1027112"/>
              <a:gd name="T6" fmla="*/ 3365500 w 6731000"/>
              <a:gd name="T7" fmla="*/ 0 h 102711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6731000"/>
              <a:gd name="T13" fmla="*/ 0 h 1027112"/>
              <a:gd name="T14" fmla="*/ 6731000 w 6731000"/>
              <a:gd name="T15" fmla="*/ 1027112 h 1027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31000" h="1027112">
                <a:moveTo>
                  <a:pt x="5011" y="277373"/>
                </a:moveTo>
                <a:cubicBezTo>
                  <a:pt x="4902" y="171737"/>
                  <a:pt x="1597" y="186855"/>
                  <a:pt x="0" y="0"/>
                </a:cubicBezTo>
                <a:lnTo>
                  <a:pt x="6307619" y="0"/>
                </a:lnTo>
                <a:cubicBezTo>
                  <a:pt x="6400500" y="0"/>
                  <a:pt x="6475795" y="75295"/>
                  <a:pt x="6475795" y="168176"/>
                </a:cubicBezTo>
                <a:lnTo>
                  <a:pt x="6475795" y="840858"/>
                </a:lnTo>
                <a:cubicBezTo>
                  <a:pt x="6475795" y="933739"/>
                  <a:pt x="6400500" y="1009034"/>
                  <a:pt x="6307619" y="1009034"/>
                </a:cubicBezTo>
                <a:lnTo>
                  <a:pt x="5827" y="1013009"/>
                </a:lnTo>
                <a:cubicBezTo>
                  <a:pt x="3487" y="909642"/>
                  <a:pt x="5697" y="876594"/>
                  <a:pt x="5697" y="783713"/>
                </a:cubicBezTo>
                <a:cubicBezTo>
                  <a:pt x="5697" y="559486"/>
                  <a:pt x="5011" y="501600"/>
                  <a:pt x="5011" y="277373"/>
                </a:cubicBezTo>
                <a:close/>
              </a:path>
            </a:pathLst>
          </a:custGeom>
          <a:solidFill>
            <a:srgbClr val="F9E7E3"/>
          </a:solidFill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>
              <a:defRPr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ПАО «Акрон» -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производства кальциевой селитры мощностью 100 </a:t>
            </a:r>
            <a:r>
              <a:rPr lang="ru-RU" altLang="ru-RU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тыс.т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год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avatars.mds.yandex.net/get-zen_doc/230865/pub_5b72dfc137121000a8a14974_5b72e0bc38af3e00aa0f7852/scale_12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1" y="2060848"/>
            <a:ext cx="2027930" cy="204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2765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627509" y="1403434"/>
            <a:ext cx="8505825" cy="5746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34840"/>
                </a:solidFill>
              </a:rPr>
              <a:t>Развитие малого и среднего предпринимательства</a:t>
            </a:r>
            <a:r>
              <a:rPr lang="ru-RU" altLang="ru-RU" sz="2400" dirty="0">
                <a:solidFill>
                  <a:srgbClr val="000000"/>
                </a:solidFill>
              </a:rPr>
              <a:t/>
            </a:r>
            <a:br>
              <a:rPr lang="ru-RU" altLang="ru-RU" sz="2400" dirty="0">
                <a:solidFill>
                  <a:srgbClr val="000000"/>
                </a:solidFill>
              </a:rPr>
            </a:b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38175" y="5082645"/>
            <a:ext cx="44783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03251" y="222252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AFABAB"/>
                </a:solidFill>
              </a:rPr>
              <a:t>0</a:t>
            </a:r>
            <a:r>
              <a:rPr lang="ru-RU" altLang="ru-RU" sz="5000" dirty="0" smtClean="0">
                <a:solidFill>
                  <a:srgbClr val="F34840"/>
                </a:solidFill>
              </a:rPr>
              <a:t>9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5142" name="Rectangle 34"/>
          <p:cNvSpPr>
            <a:spLocks noChangeArrowheads="1"/>
          </p:cNvSpPr>
          <p:nvPr/>
        </p:nvSpPr>
        <p:spPr bwMode="auto">
          <a:xfrm>
            <a:off x="638175" y="2010860"/>
            <a:ext cx="4478338" cy="133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 smtClean="0">
                <a:solidFill>
                  <a:srgbClr val="3B3838"/>
                </a:solidFill>
              </a:rPr>
              <a:t>Задача на 2021 год: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lvl="0" indent="-285750" algn="just" eaLnBrk="1">
              <a:spcBef>
                <a:spcPts val="600"/>
              </a:spcBef>
              <a:buFont typeface="Wingdings" panose="05000000000000000000" pitchFamily="2" charset="2"/>
              <a:buChar char="ü"/>
              <a:tabLst/>
            </a:pPr>
            <a:r>
              <a:rPr lang="ru-RU" sz="1600" dirty="0" smtClean="0">
                <a:solidFill>
                  <a:srgbClr val="000000"/>
                </a:solidFill>
              </a:rPr>
              <a:t>увеличение </a:t>
            </a:r>
            <a:r>
              <a:rPr lang="ru-RU" sz="1600" dirty="0">
                <a:solidFill>
                  <a:srgbClr val="000000"/>
                </a:solidFill>
              </a:rPr>
              <a:t>количества субъектов МСП, включая ИП и </a:t>
            </a:r>
            <a:r>
              <a:rPr lang="ru-RU" sz="1600" dirty="0" err="1">
                <a:solidFill>
                  <a:srgbClr val="000000"/>
                </a:solidFill>
              </a:rPr>
              <a:t>самозанятых</a:t>
            </a:r>
            <a:r>
              <a:rPr lang="ru-RU" sz="1600" dirty="0">
                <a:solidFill>
                  <a:srgbClr val="000000"/>
                </a:solidFill>
              </a:rPr>
              <a:t>, </a:t>
            </a:r>
            <a:r>
              <a:rPr lang="ru-RU" sz="1600" dirty="0" smtClean="0">
                <a:solidFill>
                  <a:srgbClr val="000000"/>
                </a:solidFill>
              </a:rPr>
              <a:t>до 11 980 </a:t>
            </a:r>
            <a:r>
              <a:rPr lang="ru-RU" sz="1600" dirty="0">
                <a:solidFill>
                  <a:srgbClr val="000000"/>
                </a:solidFill>
              </a:rPr>
              <a:t>ед.</a:t>
            </a:r>
          </a:p>
          <a:p>
            <a:pPr marL="285750" indent="-285750" eaLnBrk="1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altLang="ru-RU" sz="16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pic>
        <p:nvPicPr>
          <p:cNvPr id="514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627146810"/>
              </p:ext>
            </p:extLst>
          </p:nvPr>
        </p:nvGraphicFramePr>
        <p:xfrm>
          <a:off x="398875" y="3717032"/>
          <a:ext cx="4904854" cy="178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311625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D:\мои документы\Мои документы\Разное\Фото\536HYlknFs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436096" y="4365104"/>
            <a:ext cx="311624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08218" y="5691146"/>
            <a:ext cx="4295830" cy="578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dirty="0" smtClean="0">
                <a:solidFill>
                  <a:srgbClr val="000000"/>
                </a:solidFill>
              </a:rPr>
              <a:t>Ко</a:t>
            </a:r>
            <a:r>
              <a:rPr lang="ru-RU" b="1" dirty="0" smtClean="0">
                <a:solidFill>
                  <a:srgbClr val="000000"/>
                </a:solidFill>
              </a:rPr>
              <a:t>личество</a:t>
            </a:r>
            <a:r>
              <a:rPr lang="ru-RU" sz="1600" b="1" dirty="0" smtClean="0">
                <a:solidFill>
                  <a:srgbClr val="000000"/>
                </a:solidFill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</a:rPr>
              <a:t>самозанятых</a:t>
            </a:r>
            <a:r>
              <a:rPr lang="ru-RU" sz="1600" b="1" dirty="0" smtClean="0">
                <a:solidFill>
                  <a:srgbClr val="000000"/>
                </a:solidFill>
              </a:rPr>
              <a:t> граждан </a:t>
            </a:r>
            <a:r>
              <a:rPr lang="ru-RU" sz="1600" dirty="0" smtClean="0">
                <a:solidFill>
                  <a:srgbClr val="000000"/>
                </a:solidFill>
              </a:rPr>
              <a:t>– </a:t>
            </a:r>
            <a:br>
              <a:rPr lang="ru-RU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3174</a:t>
            </a:r>
            <a:r>
              <a:rPr lang="ru-RU" sz="1600" dirty="0" smtClean="0">
                <a:solidFill>
                  <a:srgbClr val="000000"/>
                </a:solidFill>
              </a:rPr>
              <a:t> чел.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7509" y="3266154"/>
            <a:ext cx="454481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dirty="0" smtClean="0">
                <a:solidFill>
                  <a:srgbClr val="000000"/>
                </a:solidFill>
              </a:rPr>
              <a:t>Число субъектов МСП </a:t>
            </a:r>
          </a:p>
          <a:p>
            <a:pPr algn="just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600" b="1" dirty="0" smtClean="0">
                <a:solidFill>
                  <a:srgbClr val="000000"/>
                </a:solidFill>
              </a:rPr>
              <a:t>(по состоянию на 10.0</a:t>
            </a:r>
            <a:r>
              <a:rPr lang="en-US" sz="1600" b="1" dirty="0" smtClean="0">
                <a:solidFill>
                  <a:srgbClr val="000000"/>
                </a:solidFill>
              </a:rPr>
              <a:t>6</a:t>
            </a:r>
            <a:r>
              <a:rPr lang="ru-RU" sz="1600" b="1" dirty="0" smtClean="0">
                <a:solidFill>
                  <a:srgbClr val="000000"/>
                </a:solidFill>
              </a:rPr>
              <a:t>.2021), ед.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983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2"/>
          <p:cNvSpPr/>
          <p:nvPr/>
        </p:nvSpPr>
        <p:spPr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defRPr/>
            </a:pPr>
            <a:r>
              <a:rPr lang="ru-RU" sz="1400" dirty="0">
                <a:solidFill>
                  <a:srgbClr val="F34840"/>
                </a:solidFill>
                <a:latin typeface="Arial" panose="020B0604020202020204" pitchFamily="34" charset="0"/>
              </a:rPr>
              <a:t>АДМИНИСТРАЦИЯ  ВЕЛИКОГО  НОВГОРОДА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51" name="CustomShape 3"/>
          <p:cNvSpPr/>
          <p:nvPr/>
        </p:nvSpPr>
        <p:spPr>
          <a:xfrm>
            <a:off x="602466" y="1340768"/>
            <a:ext cx="8140700" cy="454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F34840"/>
                </a:solidFill>
              </a:rPr>
              <a:t>Механизмы развития экономического сектора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353" name="CustomShape 4"/>
          <p:cNvSpPr/>
          <p:nvPr/>
        </p:nvSpPr>
        <p:spPr>
          <a:xfrm>
            <a:off x="590080" y="2132856"/>
            <a:ext cx="2613768" cy="2808312"/>
          </a:xfrm>
          <a:prstGeom prst="roundRect">
            <a:avLst>
              <a:gd name="adj" fmla="val 16667"/>
            </a:avLst>
          </a:prstGeom>
          <a:solidFill>
            <a:srgbClr val="FFD9D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41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инвестиционная площадка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dirty="0">
                <a:solidFill>
                  <a:srgbClr val="000000"/>
                </a:solidFill>
              </a:rPr>
              <a:t>площадью </a:t>
            </a:r>
            <a:r>
              <a:rPr lang="ru-RU" sz="1600" dirty="0" smtClean="0">
                <a:solidFill>
                  <a:srgbClr val="000000"/>
                </a:solidFill>
              </a:rPr>
              <a:t>более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195 га</a:t>
            </a:r>
            <a:endParaRPr lang="ru-RU" sz="16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1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354" name="CustomShape 5"/>
          <p:cNvSpPr/>
          <p:nvPr/>
        </p:nvSpPr>
        <p:spPr>
          <a:xfrm>
            <a:off x="542062" y="5238297"/>
            <a:ext cx="8261507" cy="720080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Результат – появление новых и развитие высокотехнологичных производств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55" name="CustomShape 6"/>
          <p:cNvSpPr/>
          <p:nvPr/>
        </p:nvSpPr>
        <p:spPr>
          <a:xfrm>
            <a:off x="3390019" y="2144270"/>
            <a:ext cx="2662411" cy="2796898"/>
          </a:xfrm>
          <a:prstGeom prst="roundRect">
            <a:avLst>
              <a:gd name="adj" fmla="val 16667"/>
            </a:avLst>
          </a:prstGeom>
          <a:solidFill>
            <a:srgbClr val="FFD9D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бизнес-инкубатора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000000"/>
                </a:solidFill>
              </a:rPr>
              <a:t> бизнес-инкубатор «X10» 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резидентов)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0000"/>
                </a:solidFill>
              </a:rPr>
              <a:t> бизнес-инкубатор «НФПМП» 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резидентов)</a:t>
            </a:r>
          </a:p>
          <a:p>
            <a:pPr algn="ctr"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56" name="CustomShape 7"/>
          <p:cNvSpPr/>
          <p:nvPr/>
        </p:nvSpPr>
        <p:spPr>
          <a:xfrm>
            <a:off x="6228184" y="2132857"/>
            <a:ext cx="2563391" cy="2808311"/>
          </a:xfrm>
          <a:prstGeom prst="roundRect">
            <a:avLst>
              <a:gd name="adj" fmla="val 16667"/>
            </a:avLst>
          </a:prstGeom>
          <a:solidFill>
            <a:srgbClr val="FFD9D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defRPr/>
            </a:pPr>
            <a:endParaRPr lang="ru-RU" sz="24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технопарка</a:t>
            </a:r>
          </a:p>
          <a:p>
            <a:pPr algn="ctr"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технопарк </a:t>
            </a:r>
            <a:r>
              <a:rPr lang="ru-RU" sz="1600" b="1" dirty="0">
                <a:solidFill>
                  <a:srgbClr val="000000"/>
                </a:solidFill>
              </a:rPr>
              <a:t>«</a:t>
            </a:r>
            <a:r>
              <a:rPr lang="ru-RU" sz="1600" b="1" dirty="0" err="1">
                <a:solidFill>
                  <a:srgbClr val="000000"/>
                </a:solidFill>
              </a:rPr>
              <a:t>Трансвит</a:t>
            </a:r>
            <a:r>
              <a:rPr lang="ru-RU" sz="1600" b="1" dirty="0">
                <a:solidFill>
                  <a:srgbClr val="000000"/>
                </a:solidFill>
              </a:rPr>
              <a:t>»</a:t>
            </a:r>
          </a:p>
          <a:p>
            <a:pPr algn="ctr">
              <a:defRPr/>
            </a:pPr>
            <a:r>
              <a:rPr lang="ru-RU" sz="1600" dirty="0">
                <a:solidFill>
                  <a:srgbClr val="000000"/>
                </a:solidFill>
              </a:rPr>
              <a:t>(</a:t>
            </a:r>
            <a:r>
              <a:rPr lang="ru-RU" b="1" dirty="0">
                <a:solidFill>
                  <a:srgbClr val="FF0000"/>
                </a:solidFill>
              </a:rPr>
              <a:t>10</a:t>
            </a:r>
            <a:r>
              <a:rPr lang="ru-RU" sz="1600" dirty="0">
                <a:solidFill>
                  <a:srgbClr val="000000"/>
                </a:solidFill>
              </a:rPr>
              <a:t> резидентов)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технопарк </a:t>
            </a:r>
            <a:r>
              <a:rPr lang="ru-RU" sz="1600" b="1" dirty="0">
                <a:solidFill>
                  <a:srgbClr val="000000"/>
                </a:solidFill>
              </a:rPr>
              <a:t>«ГАРО»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sz="1600" dirty="0" smtClean="0">
                <a:solidFill>
                  <a:srgbClr val="000000"/>
                </a:solidFill>
              </a:rPr>
              <a:t> резидента)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технопарк </a:t>
            </a:r>
            <a:r>
              <a:rPr lang="ru-RU" sz="1600" b="1" dirty="0">
                <a:solidFill>
                  <a:srgbClr val="000000"/>
                </a:solidFill>
              </a:rPr>
              <a:t>«X10</a:t>
            </a:r>
            <a:r>
              <a:rPr lang="ru-RU" sz="1600" b="1" dirty="0" smtClean="0">
                <a:solidFill>
                  <a:srgbClr val="000000"/>
                </a:solidFill>
              </a:rPr>
              <a:t>»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sz="1600" dirty="0" smtClean="0">
                <a:solidFill>
                  <a:srgbClr val="000000"/>
                </a:solidFill>
              </a:rPr>
              <a:t> резидента) </a:t>
            </a:r>
            <a:endParaRPr lang="ru-RU" sz="16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 </a:t>
            </a:r>
          </a:p>
          <a:p>
            <a:pPr algn="ctr">
              <a:defRPr/>
            </a:pPr>
            <a:endParaRPr lang="ru-RU" sz="1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pic>
        <p:nvPicPr>
          <p:cNvPr id="276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6" y="347665"/>
            <a:ext cx="676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9008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0" lang="ru-RU" altLang="ru-RU" sz="5000" b="0" i="0" u="none" strike="noStrike" kern="0" cap="none" spc="0" normalizeH="0" baseline="0" noProof="0" dirty="0">
              <a:ln>
                <a:noFill/>
              </a:ln>
              <a:solidFill>
                <a:srgbClr val="F348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774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1733796" y="1340768"/>
            <a:ext cx="6654255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Ремонт общественных территорий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466725" y="4711702"/>
            <a:ext cx="44783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66726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11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646162" y="2564904"/>
            <a:ext cx="4924425" cy="175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8" y="904720"/>
            <a:ext cx="1293812" cy="2115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127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0348"/>
              </p:ext>
            </p:extLst>
          </p:nvPr>
        </p:nvGraphicFramePr>
        <p:xfrm>
          <a:off x="1946277" y="1878151"/>
          <a:ext cx="6843711" cy="1373505"/>
        </p:xfrm>
        <a:graphic>
          <a:graphicData uri="http://schemas.openxmlformats.org/drawingml/2006/table">
            <a:tbl>
              <a:tblPr/>
              <a:tblGrid>
                <a:gridCol w="1319898"/>
                <a:gridCol w="1272390"/>
                <a:gridCol w="1466192"/>
                <a:gridCol w="1362431"/>
                <a:gridCol w="1422800"/>
              </a:tblGrid>
              <a:tr h="639762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Период</a:t>
                      </a:r>
                    </a:p>
                  </a:txBody>
                  <a:tcPr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Всего расходов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Федеральный бюджет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Областной бюджет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Бюджет Великого Новгорода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2021 год (план)</a:t>
                      </a:r>
                    </a:p>
                  </a:txBody>
                  <a:tcPr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64 370,4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49 951,4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1 544,9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12 874,1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</a:tr>
            </a:tbl>
          </a:graphicData>
        </a:graphic>
      </p:graphicFrame>
      <p:sp>
        <p:nvSpPr>
          <p:cNvPr id="9249" name="Rectangle 58"/>
          <p:cNvSpPr>
            <a:spLocks noChangeArrowheads="1"/>
          </p:cNvSpPr>
          <p:nvPr/>
        </p:nvSpPr>
        <p:spPr bwMode="auto">
          <a:xfrm>
            <a:off x="593407" y="3320361"/>
            <a:ext cx="4122607" cy="365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just" eaLnBrk="1">
              <a:lnSpc>
                <a:spcPct val="100000"/>
              </a:lnSpc>
            </a:pPr>
            <a:r>
              <a:rPr lang="ru-RU" altLang="ru-RU" sz="1600" b="1" dirty="0" smtClean="0">
                <a:solidFill>
                  <a:srgbClr val="3B3838"/>
                </a:solidFill>
              </a:rPr>
              <a:t>В 2021 году планируется  выполнить: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algn="just" eaLnBrk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благоустройство </a:t>
            </a:r>
            <a:r>
              <a:rPr lang="ru-RU" altLang="ru-RU" sz="1600" b="1" dirty="0">
                <a:solidFill>
                  <a:srgbClr val="FF0000"/>
                </a:solidFill>
              </a:rPr>
              <a:t>5</a:t>
            </a:r>
            <a:r>
              <a:rPr lang="ru-RU" altLang="ru-RU" sz="1600" dirty="0">
                <a:solidFill>
                  <a:srgbClr val="000000"/>
                </a:solidFill>
              </a:rPr>
              <a:t> общественных </a:t>
            </a:r>
            <a:r>
              <a:rPr lang="ru-RU" altLang="ru-RU" sz="1600" dirty="0" smtClean="0">
                <a:solidFill>
                  <a:srgbClr val="000000"/>
                </a:solidFill>
              </a:rPr>
              <a:t>территорий:  </a:t>
            </a:r>
            <a:r>
              <a:rPr lang="ru-RU" altLang="ru-RU" sz="1600" dirty="0">
                <a:solidFill>
                  <a:srgbClr val="000000"/>
                </a:solidFill>
              </a:rPr>
              <a:t>парков </a:t>
            </a:r>
            <a:r>
              <a:rPr lang="ru-RU" altLang="ru-RU" sz="1600" dirty="0" err="1">
                <a:solidFill>
                  <a:srgbClr val="000000"/>
                </a:solidFill>
              </a:rPr>
              <a:t>Веряжский</a:t>
            </a:r>
            <a:r>
              <a:rPr lang="ru-RU" altLang="ru-RU" sz="1600" dirty="0">
                <a:solidFill>
                  <a:srgbClr val="000000"/>
                </a:solidFill>
              </a:rPr>
              <a:t>, Юности, 30-лет Октября, сквера Памяти, </a:t>
            </a:r>
            <a:r>
              <a:rPr lang="ru-RU" altLang="ru-RU" sz="1600" dirty="0" smtClean="0">
                <a:solidFill>
                  <a:srgbClr val="000000"/>
                </a:solidFill>
              </a:rPr>
              <a:t>сквера у ДКМ «Город» </a:t>
            </a:r>
          </a:p>
          <a:p>
            <a:pPr marL="285750" indent="-285750" eaLnBrk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разработку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3-х</a:t>
            </a:r>
            <a:r>
              <a:rPr lang="ru-RU" altLang="ru-RU" sz="1600" dirty="0" smtClean="0">
                <a:solidFill>
                  <a:srgbClr val="000000"/>
                </a:solidFill>
              </a:rPr>
              <a:t> проектов благоустройства</a:t>
            </a:r>
          </a:p>
          <a:p>
            <a:pPr marL="285750" indent="-285750" eaLnBrk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ru-RU" altLang="ru-RU" sz="1000" dirty="0">
              <a:solidFill>
                <a:srgbClr val="000000"/>
              </a:solidFill>
            </a:endParaRPr>
          </a:p>
          <a:p>
            <a:pPr algn="just" eaLnBrk="1">
              <a:lnSpc>
                <a:spcPct val="90000"/>
              </a:lnSpc>
              <a:spcBef>
                <a:spcPts val="600"/>
              </a:spcBef>
            </a:pPr>
            <a:r>
              <a:rPr lang="ru-RU" altLang="ru-RU" sz="1600" b="1" dirty="0" smtClean="0">
                <a:solidFill>
                  <a:srgbClr val="3B3838"/>
                </a:solidFill>
              </a:rPr>
              <a:t>Планы </a:t>
            </a:r>
            <a:r>
              <a:rPr lang="ru-RU" altLang="ru-RU" sz="1600" b="1" dirty="0">
                <a:solidFill>
                  <a:srgbClr val="3B3838"/>
                </a:solidFill>
              </a:rPr>
              <a:t>на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2022 </a:t>
            </a:r>
            <a:r>
              <a:rPr lang="ru-RU" altLang="ru-RU" sz="1600" b="1" dirty="0">
                <a:solidFill>
                  <a:srgbClr val="3B3838"/>
                </a:solidFill>
              </a:rPr>
              <a:t>год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: </a:t>
            </a:r>
          </a:p>
          <a:p>
            <a:pPr marL="285750" indent="-285750" algn="just" eaLnBrk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/>
              <a:t>благоустройство общественных территорий: «Псковской рощи», </a:t>
            </a:r>
            <a:r>
              <a:rPr lang="ru-RU" altLang="ru-RU" sz="1600" dirty="0"/>
              <a:t>«</a:t>
            </a:r>
            <a:r>
              <a:rPr lang="ru-RU" altLang="ru-RU" sz="1600" dirty="0" err="1" smtClean="0"/>
              <a:t>Деревяницкой</a:t>
            </a:r>
            <a:r>
              <a:rPr lang="ru-RU" altLang="ru-RU" sz="1600" dirty="0" smtClean="0"/>
              <a:t> рощи» </a:t>
            </a:r>
            <a:r>
              <a:rPr lang="ru-RU" altLang="ru-RU" sz="1600" dirty="0"/>
              <a:t>и </a:t>
            </a:r>
            <a:r>
              <a:rPr lang="ru-RU" altLang="ru-RU" sz="1600" dirty="0" smtClean="0"/>
              <a:t>парка «Чистые </a:t>
            </a:r>
            <a:r>
              <a:rPr lang="ru-RU" altLang="ru-RU" sz="1600" dirty="0"/>
              <a:t>пруды»</a:t>
            </a:r>
          </a:p>
          <a:p>
            <a:pPr algn="just" eaLnBrk="1">
              <a:lnSpc>
                <a:spcPct val="90000"/>
              </a:lnSpc>
              <a:spcBef>
                <a:spcPts val="600"/>
              </a:spcBef>
            </a:pPr>
            <a:endParaRPr lang="ru-RU" altLang="ru-RU" sz="1400" b="1" dirty="0">
              <a:solidFill>
                <a:srgbClr val="3B3838"/>
              </a:solidFill>
            </a:endParaRPr>
          </a:p>
        </p:txBody>
      </p:sp>
      <p:pic>
        <p:nvPicPr>
          <p:cNvPr id="9250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261940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4" descr="https://sun9-63.userapi.com/impg/iynWWnrAS1QKo8Q-ZyHxypbvBoEqkJVhPFZc9A/w5ma867qsJw.jpg?size=1280x853&amp;quality=96&amp;sign=04a37c5aa17b41d996f42a5c8dc2e7e3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320" y="3326849"/>
            <a:ext cx="2706570" cy="1914880"/>
          </a:xfrm>
          <a:prstGeom prst="rect">
            <a:avLst/>
          </a:prstGeom>
          <a:noFill/>
        </p:spPr>
      </p:pic>
      <p:pic>
        <p:nvPicPr>
          <p:cNvPr id="13" name="Picture 6" descr="C:\Users\333\Desktop\rnc-doCiWL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6647" y="4843530"/>
            <a:ext cx="2623341" cy="196750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603249" y="1408734"/>
            <a:ext cx="8139113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Реконструкция </a:t>
            </a:r>
            <a:r>
              <a:rPr lang="ru-RU" altLang="ru-RU" sz="2400" b="1" dirty="0" smtClean="0">
                <a:solidFill>
                  <a:srgbClr val="F34840"/>
                </a:solidFill>
              </a:rPr>
              <a:t>Ильина улицы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514" y="273050"/>
            <a:ext cx="67468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kumimoji="0" lang="ru-RU" altLang="ru-RU" sz="5000" b="0" i="0" u="none" strike="noStrike" kern="0" cap="none" spc="0" normalizeH="0" baseline="0" noProof="0" dirty="0">
              <a:ln>
                <a:noFill/>
              </a:ln>
              <a:solidFill>
                <a:srgbClr val="F348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1968878"/>
            <a:ext cx="2463527" cy="393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27784" y="6179435"/>
            <a:ext cx="5848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срок </a:t>
            </a:r>
            <a:r>
              <a:rPr lang="ru-RU" sz="1600" b="1" dirty="0">
                <a:cs typeface="Arial" panose="020B0604020202020204" pitchFamily="34" charset="0"/>
              </a:rPr>
              <a:t>окончания работ </a:t>
            </a:r>
            <a:r>
              <a:rPr lang="ru-RU" sz="1600" b="1" dirty="0" smtClean="0">
                <a:cs typeface="Arial" panose="020B0604020202020204" pitchFamily="34" charset="0"/>
              </a:rPr>
              <a:t>– 25.11.2021</a:t>
            </a:r>
            <a:endParaRPr lang="ru-RU" sz="1600" dirty="0"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026" y="1968880"/>
            <a:ext cx="2448273" cy="393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1" y="1968880"/>
            <a:ext cx="2433059" cy="393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2773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603250" y="1348013"/>
            <a:ext cx="8793286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Реконструкция </a:t>
            </a:r>
            <a:r>
              <a:rPr lang="ru-RU" altLang="ru-RU" sz="2400" b="1" dirty="0" smtClean="0">
                <a:solidFill>
                  <a:srgbClr val="F34840"/>
                </a:solidFill>
              </a:rPr>
              <a:t>набережных </a:t>
            </a:r>
            <a:r>
              <a:rPr lang="ru-RU" altLang="ru-RU" sz="2400" b="1" dirty="0" err="1" smtClean="0">
                <a:solidFill>
                  <a:srgbClr val="F34840"/>
                </a:solidFill>
              </a:rPr>
              <a:t>А.Невского</a:t>
            </a:r>
            <a:r>
              <a:rPr lang="ru-RU" altLang="ru-RU" sz="2400" b="1" dirty="0" smtClean="0">
                <a:solidFill>
                  <a:srgbClr val="F34840"/>
                </a:solidFill>
              </a:rPr>
              <a:t> и Софийской 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514" y="273050"/>
            <a:ext cx="67468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F348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kumimoji="0" lang="ru-RU" altLang="ru-RU" sz="5000" b="0" i="0" u="none" strike="noStrike" kern="0" cap="none" spc="0" normalizeH="0" baseline="0" noProof="0" dirty="0">
              <a:ln>
                <a:noFill/>
              </a:ln>
              <a:solidFill>
                <a:srgbClr val="F348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2507" y="6199228"/>
            <a:ext cx="4181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срок </a:t>
            </a:r>
            <a:r>
              <a:rPr lang="ru-RU" sz="1600" b="1" dirty="0">
                <a:cs typeface="Arial" panose="020B0604020202020204" pitchFamily="34" charset="0"/>
              </a:rPr>
              <a:t>окончания работ </a:t>
            </a:r>
            <a:r>
              <a:rPr lang="ru-RU" sz="1600" b="1" dirty="0" smtClean="0">
                <a:cs typeface="Arial" panose="020B0604020202020204" pitchFamily="34" charset="0"/>
              </a:rPr>
              <a:t>– 01.12.2021</a:t>
            </a:r>
            <a:endParaRPr lang="ru-RU" sz="1600" dirty="0">
              <a:cs typeface="Arial" pitchFamily="34" charset="0"/>
            </a:endParaRPr>
          </a:p>
        </p:txBody>
      </p: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93253"/>
            <a:ext cx="3338514" cy="198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24" y="4209668"/>
            <a:ext cx="3318090" cy="196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73453" y="3871114"/>
            <a:ext cx="4181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Набережная </a:t>
            </a:r>
            <a:r>
              <a:rPr lang="ru-RU" sz="1600" b="1" dirty="0" err="1" smtClean="0">
                <a:cs typeface="Arial" panose="020B0604020202020204" pitchFamily="34" charset="0"/>
              </a:rPr>
              <a:t>А.Невского</a:t>
            </a:r>
            <a:endParaRPr lang="ru-RU" sz="1600" dirty="0"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03854" y="3852326"/>
            <a:ext cx="4181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Софийская набережная</a:t>
            </a:r>
            <a:endParaRPr lang="ru-RU" sz="1600" dirty="0"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66510" y="6199228"/>
            <a:ext cx="4181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срок </a:t>
            </a:r>
            <a:r>
              <a:rPr lang="ru-RU" sz="1600" b="1" dirty="0">
                <a:cs typeface="Arial" panose="020B0604020202020204" pitchFamily="34" charset="0"/>
              </a:rPr>
              <a:t>окончания работ </a:t>
            </a:r>
            <a:r>
              <a:rPr lang="ru-RU" sz="1600" b="1" dirty="0" smtClean="0">
                <a:cs typeface="Arial" panose="020B0604020202020204" pitchFamily="34" charset="0"/>
              </a:rPr>
              <a:t>– 29.10.2021</a:t>
            </a:r>
            <a:endParaRPr lang="ru-RU" sz="1600" dirty="0"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98" y="4209669"/>
            <a:ext cx="3313112" cy="198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98" y="1893252"/>
            <a:ext cx="3313112" cy="198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6018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603250" y="1332789"/>
            <a:ext cx="6970713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</a:pPr>
            <a:r>
              <a:rPr lang="ru-RU" altLang="ru-RU" sz="2400" b="1" dirty="0">
                <a:solidFill>
                  <a:srgbClr val="F34840"/>
                </a:solidFill>
                <a:ea typeface="Microsoft YaHei" pitchFamily="32" charset="-122"/>
              </a:rPr>
              <a:t>Реконструкция Левобережных очистных сооружений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85499" y="4819650"/>
            <a:ext cx="4478337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400">
                <a:solidFill>
                  <a:srgbClr val="3B3838"/>
                </a:solidFill>
                <a:ea typeface="Microsoft YaHei" pitchFamily="32" charset="-122"/>
              </a:rPr>
              <a:t> </a:t>
            </a:r>
          </a:p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altLang="ru-RU" sz="1400">
              <a:solidFill>
                <a:srgbClr val="000000"/>
              </a:solidFill>
              <a:ea typeface="Microsoft YaHei" pitchFamily="32" charset="-122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603250" y="222250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</a:tabLst>
            </a:pPr>
            <a:r>
              <a:rPr lang="ru-RU" altLang="ru-RU" sz="5000" dirty="0" smtClean="0">
                <a:solidFill>
                  <a:srgbClr val="F34840"/>
                </a:solidFill>
                <a:ea typeface="Microsoft YaHei" pitchFamily="32" charset="-122"/>
              </a:rPr>
              <a:t>14</a:t>
            </a:r>
            <a:endParaRPr lang="ru-RU" altLang="ru-RU" sz="5000" dirty="0">
              <a:solidFill>
                <a:srgbClr val="F34840"/>
              </a:solidFill>
              <a:ea typeface="Microsoft YaHei" pitchFamily="32" charset="-122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altLang="ru-RU" sz="1400" dirty="0">
                <a:solidFill>
                  <a:srgbClr val="F34840"/>
                </a:solidFill>
                <a:ea typeface="Microsoft YaHei" pitchFamily="32" charset="-122"/>
              </a:rPr>
              <a:t>АДМИНИСТРАЦИЯ  ВЕЛИКОГО  НОВГОРОДА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85800" y="2278063"/>
            <a:ext cx="492442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</p:txBody>
      </p:sp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63" y="261938"/>
            <a:ext cx="6746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988840"/>
            <a:ext cx="3310404" cy="216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4293096"/>
            <a:ext cx="3310403" cy="221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6" name="Text Box 5"/>
          <p:cNvSpPr txBox="1">
            <a:spLocks noChangeArrowheads="1"/>
          </p:cNvSpPr>
          <p:nvPr/>
        </p:nvSpPr>
        <p:spPr bwMode="auto">
          <a:xfrm>
            <a:off x="658167" y="2287253"/>
            <a:ext cx="4053738" cy="858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</a:rPr>
              <a:t>2021 год:</a:t>
            </a:r>
          </a:p>
          <a:p>
            <a:pPr marL="285750" indent="-285750" algn="just" eaLnBrk="1"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завершение работ по реконструкции  Левобережных очистных сооружений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6607" y="3457703"/>
            <a:ext cx="4572000" cy="5502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>
              <a:spcBef>
                <a:spcPts val="600"/>
              </a:spcBef>
              <a:buClrTx/>
            </a:pPr>
            <a:r>
              <a:rPr lang="ru-RU" altLang="ru-RU" sz="1600" b="1" dirty="0" smtClean="0">
                <a:solidFill>
                  <a:srgbClr val="000000"/>
                </a:solidFill>
              </a:rPr>
              <a:t>Общая </a:t>
            </a:r>
            <a:r>
              <a:rPr lang="ru-RU" altLang="ru-RU" sz="1600" b="1" dirty="0">
                <a:solidFill>
                  <a:srgbClr val="000000"/>
                </a:solidFill>
              </a:rPr>
              <a:t>стоимость 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мероприятий:</a:t>
            </a:r>
            <a:r>
              <a:rPr lang="ru-RU" altLang="ru-RU" sz="1600" dirty="0" smtClean="0">
                <a:solidFill>
                  <a:srgbClr val="000000"/>
                </a:solidFill>
              </a:rPr>
              <a:t> </a:t>
            </a:r>
            <a:br>
              <a:rPr lang="ru-RU" altLang="ru-RU" sz="1600" dirty="0" smtClean="0">
                <a:solidFill>
                  <a:srgbClr val="000000"/>
                </a:solidFill>
              </a:rPr>
            </a:br>
            <a:r>
              <a:rPr lang="ru-RU" altLang="ru-RU" sz="1600" dirty="0" smtClean="0">
                <a:solidFill>
                  <a:srgbClr val="000000"/>
                </a:solidFill>
              </a:rPr>
              <a:t>289,3 </a:t>
            </a:r>
            <a:r>
              <a:rPr lang="ru-RU" altLang="ru-RU" sz="1600" dirty="0" err="1" smtClean="0">
                <a:solidFill>
                  <a:srgbClr val="000000"/>
                </a:solidFill>
              </a:rPr>
              <a:t>млн.руб</a:t>
            </a:r>
            <a:r>
              <a:rPr lang="ru-RU" altLang="ru-RU" sz="1600" dirty="0" smtClean="0">
                <a:solidFill>
                  <a:srgbClr val="000000"/>
                </a:solidFill>
              </a:rPr>
              <a:t>.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6607" y="4260364"/>
            <a:ext cx="4079410" cy="1314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>
              <a:spcBef>
                <a:spcPts val="600"/>
              </a:spcBef>
              <a:buClrTx/>
            </a:pPr>
            <a:r>
              <a:rPr lang="ru-RU" altLang="ru-RU" sz="1600" b="1" dirty="0" smtClean="0">
                <a:solidFill>
                  <a:srgbClr val="000000"/>
                </a:solidFill>
              </a:rPr>
              <a:t>Результат: </a:t>
            </a:r>
          </a:p>
          <a:p>
            <a:pPr algn="just" eaLnBrk="1">
              <a:spcBef>
                <a:spcPts val="600"/>
              </a:spcBef>
              <a:buClrTx/>
            </a:pPr>
            <a:r>
              <a:rPr lang="ru-RU" altLang="ru-RU" sz="1600" dirty="0" smtClean="0">
                <a:solidFill>
                  <a:srgbClr val="000000"/>
                </a:solidFill>
              </a:rPr>
              <a:t>ликвидация вредного воздействия на реку Волхов, обновление коммунальной инфраструктуры, улучшение качества жизни горожан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339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603247" y="1340768"/>
            <a:ext cx="6970713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</a:pPr>
            <a:r>
              <a:rPr lang="ru-RU" sz="2400" b="1" dirty="0" smtClean="0">
                <a:solidFill>
                  <a:srgbClr val="F34840"/>
                </a:solidFill>
              </a:rPr>
              <a:t>Государственная программа </a:t>
            </a:r>
            <a:r>
              <a:rPr lang="ru-RU" sz="2400" b="1" dirty="0">
                <a:solidFill>
                  <a:srgbClr val="F34840"/>
                </a:solidFill>
              </a:rPr>
              <a:t>«Чистая вода в Новгородской области на 2019 – 2024 годы</a:t>
            </a:r>
            <a:r>
              <a:rPr lang="ru-RU" sz="2400" b="1" dirty="0" smtClean="0">
                <a:solidFill>
                  <a:srgbClr val="F34840"/>
                </a:solidFill>
              </a:rPr>
              <a:t>» 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60363" y="4819650"/>
            <a:ext cx="4478337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400">
                <a:solidFill>
                  <a:srgbClr val="3B3838"/>
                </a:solidFill>
                <a:ea typeface="Microsoft YaHei" pitchFamily="32" charset="-122"/>
              </a:rPr>
              <a:t> </a:t>
            </a:r>
          </a:p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altLang="ru-RU" sz="1400">
              <a:solidFill>
                <a:srgbClr val="000000"/>
              </a:solidFill>
              <a:ea typeface="Microsoft YaHei" pitchFamily="32" charset="-122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603250" y="222250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</a:tabLst>
            </a:pPr>
            <a:r>
              <a:rPr lang="ru-RU" altLang="ru-RU" sz="5000" dirty="0" smtClean="0">
                <a:solidFill>
                  <a:srgbClr val="F34840"/>
                </a:solidFill>
                <a:ea typeface="Microsoft YaHei" pitchFamily="32" charset="-122"/>
              </a:rPr>
              <a:t>15</a:t>
            </a:r>
            <a:endParaRPr lang="ru-RU" altLang="ru-RU" sz="5000" dirty="0">
              <a:solidFill>
                <a:srgbClr val="F34840"/>
              </a:solidFill>
              <a:ea typeface="Microsoft YaHei" pitchFamily="32" charset="-122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altLang="ru-RU" sz="1400" dirty="0">
                <a:solidFill>
                  <a:srgbClr val="F34840"/>
                </a:solidFill>
                <a:ea typeface="Microsoft YaHei" pitchFamily="32" charset="-122"/>
              </a:rPr>
              <a:t>АДМИНИСТРАЦИЯ  ВЕЛИКОГО  НОВГОРОДА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85800" y="2278063"/>
            <a:ext cx="492442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</p:txBody>
      </p:sp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63" y="261938"/>
            <a:ext cx="6746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6" name="Text Box 5"/>
          <p:cNvSpPr txBox="1">
            <a:spLocks noChangeArrowheads="1"/>
          </p:cNvSpPr>
          <p:nvPr/>
        </p:nvSpPr>
        <p:spPr bwMode="auto">
          <a:xfrm>
            <a:off x="603248" y="2564904"/>
            <a:ext cx="4616822" cy="342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algn="just" eaLnBrk="1">
              <a:spcBef>
                <a:spcPts val="600"/>
              </a:spcBef>
              <a:buClrTx/>
            </a:pPr>
            <a:r>
              <a:rPr lang="ru-RU" altLang="ru-RU" sz="1600" dirty="0" smtClean="0">
                <a:solidFill>
                  <a:srgbClr val="000000"/>
                </a:solidFill>
              </a:rPr>
              <a:t>Великий Новгород  вошел в состав участников государственной </a:t>
            </a:r>
            <a:r>
              <a:rPr lang="ru-RU" altLang="ru-RU" sz="1600" dirty="0" smtClean="0"/>
              <a:t>программы </a:t>
            </a:r>
            <a:r>
              <a:rPr lang="ru-RU" sz="1600" dirty="0" smtClean="0"/>
              <a:t>«</a:t>
            </a:r>
            <a:r>
              <a:rPr lang="ru-RU" sz="1600" dirty="0"/>
              <a:t>Чистая вода в Новгородской области на 2019 – 2024 годы» </a:t>
            </a:r>
            <a:endParaRPr lang="ru-RU" altLang="ru-RU" sz="1600" dirty="0"/>
          </a:p>
          <a:p>
            <a:pPr eaLnBrk="1">
              <a:spcBef>
                <a:spcPts val="600"/>
              </a:spcBef>
              <a:buClrTx/>
            </a:pPr>
            <a:endParaRPr lang="ru-RU" altLang="ru-RU" sz="1600" dirty="0" smtClean="0"/>
          </a:p>
          <a:p>
            <a:pPr eaLnBrk="1">
              <a:spcBef>
                <a:spcPts val="600"/>
              </a:spcBef>
              <a:buClrTx/>
            </a:pPr>
            <a:r>
              <a:rPr lang="ru-RU" altLang="ru-RU" sz="1600" b="1" dirty="0" smtClean="0">
                <a:solidFill>
                  <a:srgbClr val="000000"/>
                </a:solidFill>
              </a:rPr>
              <a:t>Цель:</a:t>
            </a:r>
            <a:r>
              <a:rPr lang="ru-RU" alt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улучшение качества питьевой воды из систем централизованного </a:t>
            </a:r>
            <a:r>
              <a:rPr lang="ru-RU" sz="1600" dirty="0" smtClean="0">
                <a:solidFill>
                  <a:srgbClr val="000000"/>
                </a:solidFill>
              </a:rPr>
              <a:t>водоснабжения </a:t>
            </a:r>
            <a:endParaRPr lang="ru-RU" altLang="ru-RU" sz="1600" dirty="0">
              <a:solidFill>
                <a:srgbClr val="000000"/>
              </a:solidFill>
            </a:endParaRPr>
          </a:p>
          <a:p>
            <a:pPr eaLnBrk="1">
              <a:spcBef>
                <a:spcPts val="600"/>
              </a:spcBef>
              <a:buClrTx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eaLnBrk="1">
              <a:spcBef>
                <a:spcPts val="600"/>
              </a:spcBef>
              <a:buClrTx/>
            </a:pPr>
            <a:r>
              <a:rPr lang="ru-RU" altLang="ru-RU" sz="1600" b="1" dirty="0" smtClean="0">
                <a:solidFill>
                  <a:srgbClr val="000000"/>
                </a:solidFill>
              </a:rPr>
              <a:t>Реализация мероприятий: </a:t>
            </a:r>
          </a:p>
          <a:p>
            <a:pPr eaLnBrk="1">
              <a:spcBef>
                <a:spcPts val="600"/>
              </a:spcBef>
              <a:buClrTx/>
            </a:pPr>
            <a:r>
              <a:rPr lang="ru-RU" altLang="ru-RU" sz="1600" dirty="0" smtClean="0">
                <a:solidFill>
                  <a:srgbClr val="000000"/>
                </a:solidFill>
              </a:rPr>
              <a:t>2023-2024  годы </a:t>
            </a:r>
          </a:p>
          <a:p>
            <a:pPr eaLnBrk="1">
              <a:spcBef>
                <a:spcPts val="600"/>
              </a:spcBef>
              <a:buClrTx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eaLnBrk="1">
              <a:spcBef>
                <a:spcPts val="600"/>
              </a:spcBef>
              <a:buClrTx/>
            </a:pPr>
            <a:r>
              <a:rPr lang="ru-RU" altLang="ru-RU" sz="1600" b="1" dirty="0" smtClean="0">
                <a:solidFill>
                  <a:srgbClr val="000000"/>
                </a:solidFill>
              </a:rPr>
              <a:t>Общая сумма затрат:</a:t>
            </a:r>
            <a:r>
              <a:rPr lang="ru-RU" altLang="ru-RU" sz="1600" dirty="0" smtClean="0">
                <a:solidFill>
                  <a:srgbClr val="000000"/>
                </a:solidFill>
              </a:rPr>
              <a:t> 548,0 </a:t>
            </a:r>
            <a:r>
              <a:rPr lang="ru-RU" altLang="ru-RU" sz="1600" dirty="0" err="1" smtClean="0">
                <a:solidFill>
                  <a:srgbClr val="000000"/>
                </a:solidFill>
              </a:rPr>
              <a:t>млн.руб</a:t>
            </a:r>
            <a:r>
              <a:rPr lang="ru-RU" altLang="ru-RU" sz="1600" dirty="0" smtClean="0">
                <a:solidFill>
                  <a:srgbClr val="000000"/>
                </a:solidFill>
              </a:rPr>
              <a:t>.</a:t>
            </a:r>
            <a:endParaRPr lang="ru-RU" altLang="ru-RU" sz="1600" dirty="0">
              <a:solidFill>
                <a:srgbClr val="000000"/>
              </a:solidFill>
            </a:endParaRPr>
          </a:p>
          <a:p>
            <a:pPr eaLnBrk="1">
              <a:spcBef>
                <a:spcPts val="600"/>
              </a:spcBef>
              <a:buClrTx/>
            </a:pPr>
            <a:endParaRPr lang="ru-RU" altLang="ru-RU" sz="1400" dirty="0" smtClean="0">
              <a:solidFill>
                <a:srgbClr val="000000"/>
              </a:solidFill>
            </a:endParaRPr>
          </a:p>
        </p:txBody>
      </p:sp>
      <p:pic>
        <p:nvPicPr>
          <p:cNvPr id="2054" name="Picture 6" descr="https://integral-russia.ru/wp-content/uploads/2019/01/Proekt-chistaya-vo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2" y="2676762"/>
            <a:ext cx="3096345" cy="292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3453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603247" y="1340768"/>
            <a:ext cx="6970713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</a:tabLst>
            </a:pPr>
            <a:r>
              <a:rPr lang="ru-RU" sz="2400" b="1" dirty="0" smtClean="0">
                <a:solidFill>
                  <a:srgbClr val="F34840"/>
                </a:solidFill>
              </a:rPr>
              <a:t>Реализация концессионного соглашения ООО «ТК Новгородская» 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60363" y="4819650"/>
            <a:ext cx="4478337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400">
                <a:solidFill>
                  <a:srgbClr val="3B3838"/>
                </a:solidFill>
                <a:ea typeface="Microsoft YaHei" pitchFamily="32" charset="-122"/>
              </a:rPr>
              <a:t> </a:t>
            </a:r>
          </a:p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altLang="ru-RU" sz="1400">
              <a:solidFill>
                <a:srgbClr val="000000"/>
              </a:solidFill>
              <a:ea typeface="Microsoft YaHei" pitchFamily="32" charset="-122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603250" y="222250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</a:tabLst>
            </a:pPr>
            <a:r>
              <a:rPr lang="ru-RU" altLang="ru-RU" sz="5000" dirty="0" smtClean="0">
                <a:solidFill>
                  <a:srgbClr val="F34840"/>
                </a:solidFill>
                <a:ea typeface="Microsoft YaHei" pitchFamily="32" charset="-122"/>
              </a:rPr>
              <a:t>16</a:t>
            </a:r>
            <a:endParaRPr lang="ru-RU" altLang="ru-RU" sz="5000" dirty="0">
              <a:solidFill>
                <a:srgbClr val="F34840"/>
              </a:solidFill>
              <a:ea typeface="Microsoft YaHei" pitchFamily="32" charset="-122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altLang="ru-RU" sz="1400" dirty="0">
                <a:solidFill>
                  <a:srgbClr val="F34840"/>
                </a:solidFill>
                <a:ea typeface="Microsoft YaHei" pitchFamily="32" charset="-122"/>
              </a:rPr>
              <a:t>АДМИНИСТРАЦИЯ  ВЕЛИКОГО  НОВГОРОДА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85800" y="2278063"/>
            <a:ext cx="492442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</p:txBody>
      </p:sp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63" y="261938"/>
            <a:ext cx="6746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6" name="Text Box 5"/>
          <p:cNvSpPr txBox="1">
            <a:spLocks noChangeArrowheads="1"/>
          </p:cNvSpPr>
          <p:nvPr/>
        </p:nvSpPr>
        <p:spPr bwMode="auto">
          <a:xfrm>
            <a:off x="603247" y="2278063"/>
            <a:ext cx="4904856" cy="227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2" charset="-122"/>
              </a:defRPr>
            </a:lvl9pPr>
          </a:lstStyle>
          <a:p>
            <a:pPr eaLnBrk="1">
              <a:lnSpc>
                <a:spcPts val="2000"/>
              </a:lnSpc>
              <a:spcBef>
                <a:spcPts val="6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В </a:t>
            </a:r>
            <a:r>
              <a:rPr lang="ru-RU" altLang="ru-RU" b="1" dirty="0">
                <a:solidFill>
                  <a:srgbClr val="000000"/>
                </a:solidFill>
              </a:rPr>
              <a:t>2021 году </a:t>
            </a:r>
            <a:r>
              <a:rPr lang="ru-RU" altLang="ru-RU" b="1" dirty="0" smtClean="0">
                <a:solidFill>
                  <a:srgbClr val="000000"/>
                </a:solidFill>
              </a:rPr>
              <a:t>будет выполнено:</a:t>
            </a:r>
          </a:p>
          <a:p>
            <a:pPr marL="285750" indent="-285750" eaLnBrk="1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dirty="0" err="1" smtClean="0">
                <a:solidFill>
                  <a:srgbClr val="000000"/>
                </a:solidFill>
              </a:rPr>
              <a:t>техперевооружение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>
                <a:solidFill>
                  <a:srgbClr val="000000"/>
                </a:solidFill>
              </a:rPr>
              <a:t>основной левобережной котельной № </a:t>
            </a:r>
            <a:r>
              <a:rPr lang="ru-RU" altLang="ru-RU" dirty="0" smtClean="0">
                <a:solidFill>
                  <a:srgbClr val="000000"/>
                </a:solidFill>
              </a:rPr>
              <a:t>71 </a:t>
            </a:r>
          </a:p>
          <a:p>
            <a:pPr eaLnBrk="1">
              <a:lnSpc>
                <a:spcPts val="2000"/>
              </a:lnSpc>
              <a:spcBef>
                <a:spcPts val="600"/>
              </a:spcBef>
            </a:pPr>
            <a:endParaRPr lang="ru-RU" altLang="ru-RU" b="1" dirty="0" smtClean="0">
              <a:solidFill>
                <a:srgbClr val="000000"/>
              </a:solidFill>
            </a:endParaRPr>
          </a:p>
          <a:p>
            <a:pPr eaLnBrk="1">
              <a:lnSpc>
                <a:spcPts val="2000"/>
              </a:lnSpc>
              <a:spcBef>
                <a:spcPts val="600"/>
              </a:spcBef>
            </a:pPr>
            <a:r>
              <a:rPr lang="ru-RU" altLang="ru-RU" b="1" dirty="0" smtClean="0">
                <a:solidFill>
                  <a:srgbClr val="000000"/>
                </a:solidFill>
              </a:rPr>
              <a:t>На </a:t>
            </a:r>
            <a:r>
              <a:rPr lang="ru-RU" altLang="ru-RU" b="1" dirty="0">
                <a:solidFill>
                  <a:srgbClr val="000000"/>
                </a:solidFill>
              </a:rPr>
              <a:t>эти цели будет </a:t>
            </a:r>
            <a:r>
              <a:rPr lang="ru-RU" altLang="ru-RU" b="1" dirty="0" smtClean="0">
                <a:solidFill>
                  <a:srgbClr val="000000"/>
                </a:solidFill>
              </a:rPr>
              <a:t>направлено: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ts val="2000"/>
              </a:lnSpc>
              <a:spcBef>
                <a:spcPts val="600"/>
              </a:spcBef>
            </a:pPr>
            <a:r>
              <a:rPr lang="ru-RU" altLang="ru-RU" dirty="0" smtClean="0">
                <a:solidFill>
                  <a:srgbClr val="000000"/>
                </a:solidFill>
              </a:rPr>
              <a:t>290,0 </a:t>
            </a:r>
            <a:r>
              <a:rPr lang="ru-RU" altLang="ru-RU" dirty="0" err="1" smtClean="0">
                <a:solidFill>
                  <a:srgbClr val="000000"/>
                </a:solidFill>
              </a:rPr>
              <a:t>млн.руб</a:t>
            </a:r>
            <a:r>
              <a:rPr lang="ru-RU" altLang="ru-RU" dirty="0" smtClean="0">
                <a:solidFill>
                  <a:srgbClr val="000000"/>
                </a:solidFill>
              </a:rPr>
              <a:t>.</a:t>
            </a:r>
            <a:endParaRPr lang="ru-RU" altLang="ru-RU" dirty="0">
              <a:solidFill>
                <a:srgbClr val="000000"/>
              </a:solidFill>
            </a:endParaRPr>
          </a:p>
          <a:p>
            <a:pPr eaLnBrk="1">
              <a:spcBef>
                <a:spcPts val="600"/>
              </a:spcBef>
              <a:buClrTx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8" t="15166" r="20230" b="13013"/>
          <a:stretch>
            <a:fillRect/>
          </a:stretch>
        </p:blipFill>
        <p:spPr bwMode="auto">
          <a:xfrm>
            <a:off x="2771800" y="4149080"/>
            <a:ext cx="2838425" cy="23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078" t="15166" r="20230" b="130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40006"/>
            <a:ext cx="2736304" cy="2369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868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628998" y="1340768"/>
            <a:ext cx="7928496" cy="5746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34840"/>
                </a:solidFill>
              </a:rPr>
              <a:t>Стимулирование развития жилищного строительства</a:t>
            </a: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38175" y="5082645"/>
            <a:ext cx="44783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17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5144" name="Rectangle 36"/>
          <p:cNvSpPr>
            <a:spLocks noChangeArrowheads="1"/>
          </p:cNvSpPr>
          <p:nvPr/>
        </p:nvSpPr>
        <p:spPr bwMode="auto">
          <a:xfrm>
            <a:off x="657090" y="3861048"/>
            <a:ext cx="4539514" cy="196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Планы на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2022 год: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</a:rPr>
              <a:t>начало строительства подъездных путей к земельным участкам в </a:t>
            </a:r>
            <a:r>
              <a:rPr lang="ru-RU" sz="1600" dirty="0" err="1">
                <a:solidFill>
                  <a:srgbClr val="000000"/>
                </a:solidFill>
              </a:rPr>
              <a:t>Деревяницком</a:t>
            </a:r>
            <a:r>
              <a:rPr lang="ru-RU" sz="1600" dirty="0">
                <a:solidFill>
                  <a:srgbClr val="000000"/>
                </a:solidFill>
              </a:rPr>
              <a:t> жилом районе </a:t>
            </a:r>
            <a:r>
              <a:rPr lang="ru-RU" sz="1600" dirty="0" smtClean="0">
                <a:solidFill>
                  <a:srgbClr val="000000"/>
                </a:solidFill>
              </a:rPr>
              <a:t>(I </a:t>
            </a:r>
            <a:r>
              <a:rPr lang="ru-RU" sz="1600" dirty="0">
                <a:solidFill>
                  <a:srgbClr val="000000"/>
                </a:solidFill>
              </a:rPr>
              <a:t>и II этапы</a:t>
            </a:r>
            <a:r>
              <a:rPr lang="ru-RU" sz="1600" dirty="0" smtClean="0">
                <a:solidFill>
                  <a:srgbClr val="000000"/>
                </a:solidFill>
              </a:rPr>
              <a:t>)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/>
              <a:t>завершение разработки ПСД по строительству </a:t>
            </a:r>
            <a:r>
              <a:rPr lang="ru-RU" altLang="ru-RU" sz="1600" dirty="0" err="1"/>
              <a:t>ул.Б.Московская</a:t>
            </a:r>
            <a:r>
              <a:rPr lang="ru-RU" altLang="ru-RU" sz="1600" dirty="0"/>
              <a:t> и реконструкции </a:t>
            </a:r>
            <a:r>
              <a:rPr lang="ru-RU" altLang="ru-RU" sz="1600" dirty="0" smtClean="0"/>
              <a:t>ул.20 Января</a:t>
            </a: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514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680557" y="2132856"/>
            <a:ext cx="4435955" cy="164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 smtClean="0">
                <a:solidFill>
                  <a:srgbClr val="3B3838"/>
                </a:solidFill>
              </a:rPr>
              <a:t>В 2021 году планируется: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3B3838"/>
                </a:solidFill>
              </a:rPr>
              <a:t>завершение </a:t>
            </a:r>
            <a:r>
              <a:rPr lang="ru-RU" sz="1600" dirty="0">
                <a:solidFill>
                  <a:srgbClr val="3B3838"/>
                </a:solidFill>
              </a:rPr>
              <a:t>строительства подъездных путей к земельным участкам, выделенным под ИЖС для льготных категорий граждан в микрорайоне Кречевицы</a:t>
            </a:r>
            <a:endParaRPr lang="ru-RU" altLang="ru-RU" sz="1600" dirty="0">
              <a:solidFill>
                <a:srgbClr val="3B3838"/>
              </a:solidFill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89" y="1938052"/>
            <a:ext cx="2922986" cy="224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89" y="4368195"/>
            <a:ext cx="2935605" cy="222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3505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623305" y="1333072"/>
            <a:ext cx="7928496" cy="5746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34840"/>
                </a:solidFill>
              </a:rPr>
              <a:t>Ремонт и содержание автомобильных дорог </a:t>
            </a:r>
            <a:r>
              <a:rPr lang="ru-RU" altLang="ru-RU" sz="2400" dirty="0">
                <a:solidFill>
                  <a:srgbClr val="000000"/>
                </a:solidFill>
              </a:rPr>
              <a:t/>
            </a:r>
            <a:br>
              <a:rPr lang="ru-RU" altLang="ru-RU" sz="2400" dirty="0">
                <a:solidFill>
                  <a:srgbClr val="000000"/>
                </a:solidFill>
              </a:rPr>
            </a:b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38175" y="5121017"/>
            <a:ext cx="44783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18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5142" name="Rectangle 34"/>
          <p:cNvSpPr>
            <a:spLocks noChangeArrowheads="1"/>
          </p:cNvSpPr>
          <p:nvPr/>
        </p:nvSpPr>
        <p:spPr bwMode="auto">
          <a:xfrm>
            <a:off x="620028" y="1812719"/>
            <a:ext cx="4668260" cy="215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В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2021 году планируется выполнить: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ремонт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31</a:t>
            </a:r>
            <a:r>
              <a:rPr lang="ru-RU" altLang="ru-RU" sz="1600" dirty="0" smtClean="0">
                <a:solidFill>
                  <a:srgbClr val="000000"/>
                </a:solidFill>
              </a:rPr>
              <a:t> участка </a:t>
            </a:r>
            <a:r>
              <a:rPr lang="ru-RU" altLang="ru-RU" sz="1600" dirty="0">
                <a:solidFill>
                  <a:srgbClr val="000000"/>
                </a:solidFill>
              </a:rPr>
              <a:t>улично-дорожной сети общей протяженностью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18 </a:t>
            </a:r>
            <a:r>
              <a:rPr lang="ru-RU" altLang="ru-RU" sz="1600" dirty="0"/>
              <a:t>км</a:t>
            </a:r>
            <a:r>
              <a:rPr lang="ru-RU" altLang="ru-RU" sz="1600" b="1" dirty="0">
                <a:solidFill>
                  <a:srgbClr val="FF0000"/>
                </a:solidFill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</a:rPr>
              <a:t>в </a:t>
            </a:r>
            <a:r>
              <a:rPr lang="ru-RU" altLang="ru-RU" sz="1600" dirty="0" smtClean="0"/>
              <a:t>рамках национального проекта «БКД»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/>
              <a:t>ремонт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23</a:t>
            </a:r>
            <a:r>
              <a:rPr lang="ru-RU" altLang="ru-RU" sz="1600" dirty="0" smtClean="0"/>
              <a:t> местных проездов в рамках регионального проекта «Дорога к дому»</a:t>
            </a: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sp>
        <p:nvSpPr>
          <p:cNvPr id="5144" name="Rectangle 36"/>
          <p:cNvSpPr>
            <a:spLocks noChangeArrowheads="1"/>
          </p:cNvSpPr>
          <p:nvPr/>
        </p:nvSpPr>
        <p:spPr bwMode="auto">
          <a:xfrm>
            <a:off x="623305" y="3735147"/>
            <a:ext cx="4648822" cy="147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Планы на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2022 год: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ремонт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15</a:t>
            </a:r>
            <a:r>
              <a:rPr lang="ru-RU" altLang="ru-RU" sz="1600" dirty="0" smtClean="0">
                <a:solidFill>
                  <a:srgbClr val="000000"/>
                </a:solidFill>
              </a:rPr>
              <a:t> участков протяженностью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13</a:t>
            </a:r>
            <a:r>
              <a:rPr lang="ru-RU" altLang="ru-RU" sz="1600" dirty="0" smtClean="0">
                <a:solidFill>
                  <a:srgbClr val="000000"/>
                </a:solidFill>
              </a:rPr>
              <a:t> км</a:t>
            </a:r>
            <a:r>
              <a:rPr lang="en-US" altLang="ru-RU" sz="1600" dirty="0" smtClean="0">
                <a:solidFill>
                  <a:srgbClr val="000000"/>
                </a:solidFill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</a:rPr>
              <a:t>в </a:t>
            </a:r>
            <a:r>
              <a:rPr lang="ru-RU" altLang="ru-RU" sz="1600" dirty="0"/>
              <a:t>рамках национального проекта </a:t>
            </a:r>
            <a:r>
              <a:rPr lang="ru-RU" altLang="ru-RU" sz="1600"/>
              <a:t>«</a:t>
            </a:r>
            <a:r>
              <a:rPr lang="ru-RU" altLang="ru-RU" sz="1600" smtClean="0"/>
              <a:t>БКД</a:t>
            </a:r>
            <a:r>
              <a:rPr lang="ru-RU" altLang="ru-RU" sz="1600" dirty="0" smtClean="0"/>
              <a:t>»</a:t>
            </a:r>
          </a:p>
          <a:p>
            <a:pPr marL="285750" indent="-285750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/>
              <a:t>продолжение работ в рамках регионального проекта «Дорога к дому»</a:t>
            </a:r>
          </a:p>
        </p:txBody>
      </p:sp>
      <p:pic>
        <p:nvPicPr>
          <p:cNvPr id="514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94291"/>
            <a:ext cx="2814677" cy="185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224" y="3735147"/>
            <a:ext cx="2821573" cy="178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36998"/>
              </p:ext>
            </p:extLst>
          </p:nvPr>
        </p:nvGraphicFramePr>
        <p:xfrm>
          <a:off x="755575" y="5589240"/>
          <a:ext cx="7697210" cy="1004641"/>
        </p:xfrm>
        <a:graphic>
          <a:graphicData uri="http://schemas.openxmlformats.org/drawingml/2006/table">
            <a:tbl>
              <a:tblPr firstRow="1">
                <a:tableStyleId>{0E3FDE45-AF77-4B5C-9715-49D594BDF05E}</a:tableStyleId>
              </a:tblPr>
              <a:tblGrid>
                <a:gridCol w="3053891"/>
                <a:gridCol w="1523589"/>
                <a:gridCol w="1596141"/>
                <a:gridCol w="1523589"/>
              </a:tblGrid>
              <a:tr h="4596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01.01.2021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01.01.2022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01.01.2023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25">
                <a:tc>
                  <a:txBody>
                    <a:bodyPr/>
                    <a:lstStyle/>
                    <a:p>
                      <a:pPr>
                        <a:lnSpc>
                          <a:spcPct val="93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дорог, отвечающих нормативным требованиям, %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36000" marR="9360"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603250" y="1304912"/>
            <a:ext cx="6970713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Безопасность дорожного движения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03250" y="222250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19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685800" y="2239963"/>
            <a:ext cx="492442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13319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123687"/>
              </p:ext>
            </p:extLst>
          </p:nvPr>
        </p:nvGraphicFramePr>
        <p:xfrm>
          <a:off x="699446" y="1772816"/>
          <a:ext cx="8189482" cy="1634727"/>
        </p:xfrm>
        <a:graphic>
          <a:graphicData uri="http://schemas.openxmlformats.org/drawingml/2006/table">
            <a:tbl>
              <a:tblPr/>
              <a:tblGrid>
                <a:gridCol w="2802102"/>
                <a:gridCol w="1254595"/>
                <a:gridCol w="1254595"/>
                <a:gridCol w="2878190"/>
              </a:tblGrid>
              <a:tr h="46895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Показатель</a:t>
                      </a:r>
                    </a:p>
                  </a:txBody>
                  <a:tcPr marT="45696" marB="45696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 месяцев 2020 года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 месяцев 2021 года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 месяцев 2020 года к 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 месяцам 2021 года, в %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4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Количество происшествий с пострадавшими, чел.</a:t>
                      </a:r>
                    </a:p>
                  </a:txBody>
                  <a:tcPr marT="45696" marB="45696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127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96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снижение на 24,4 %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</a:tr>
              <a:tr h="29758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Количество раненых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в происшествиях, чел.</a:t>
                      </a:r>
                    </a:p>
                  </a:txBody>
                  <a:tcPr marT="45696" marB="45696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169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115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снижение на 32 %</a:t>
                      </a:r>
                    </a:p>
                  </a:txBody>
                  <a:tcPr marT="45696" marB="45696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297" name="Picture 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261938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685800" y="3526860"/>
            <a:ext cx="4534271" cy="304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В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2021 году планируется выполнить: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sz="1600" dirty="0" smtClean="0"/>
              <a:t>оборудование дополнительными источниками освещения </a:t>
            </a:r>
            <a:r>
              <a:rPr lang="ru-RU" sz="1600" b="1" dirty="0" smtClean="0">
                <a:solidFill>
                  <a:srgbClr val="FF0000"/>
                </a:solidFill>
              </a:rPr>
              <a:t>36</a:t>
            </a:r>
            <a:r>
              <a:rPr lang="ru-RU" sz="1600" dirty="0" smtClean="0"/>
              <a:t> пешеходных переходов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sz="1600" dirty="0" smtClean="0"/>
              <a:t>оборудование в виде трапециевидной искусственной неровности </a:t>
            </a:r>
            <a:r>
              <a:rPr lang="ru-RU" sz="1600" b="1" dirty="0" smtClean="0">
                <a:solidFill>
                  <a:srgbClr val="FF0000"/>
                </a:solidFill>
              </a:rPr>
              <a:t>7</a:t>
            </a:r>
            <a:r>
              <a:rPr lang="ru-RU" sz="1600" dirty="0" smtClean="0"/>
              <a:t> пешеходных переходов 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sz="1600" dirty="0" smtClean="0"/>
              <a:t>проектирование </a:t>
            </a:r>
            <a:r>
              <a:rPr lang="ru-RU" sz="1600" b="1" dirty="0" smtClean="0">
                <a:solidFill>
                  <a:srgbClr val="FF0000"/>
                </a:solidFill>
              </a:rPr>
              <a:t>10</a:t>
            </a:r>
            <a:r>
              <a:rPr lang="ru-RU" sz="1600" dirty="0" smtClean="0"/>
              <a:t> светофоров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endParaRPr lang="ru-RU" sz="1600" dirty="0"/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755576" y="5912128"/>
            <a:ext cx="3706188" cy="66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Планы на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2022 </a:t>
            </a:r>
            <a:r>
              <a:rPr lang="ru-RU" altLang="ru-RU" sz="1600" b="1" dirty="0">
                <a:solidFill>
                  <a:srgbClr val="3B3838"/>
                </a:solidFill>
              </a:rPr>
              <a:t>год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/>
              <a:t>установка 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10</a:t>
            </a:r>
            <a:r>
              <a:rPr lang="ru-RU" altLang="ru-RU" sz="1600" dirty="0" smtClean="0"/>
              <a:t> светофоров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Дополнительно подсвечены «зебры» не только в центре города, но и в отдельных микрорайонах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665" y="5230294"/>
            <a:ext cx="1789263" cy="15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53news.ru/images/wsscontent/articles/2018/03/v-velikom-novgorode-poyavyatsya-novye-svetofor-i-peshekhodnye-perekhod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230294"/>
            <a:ext cx="1796786" cy="152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18" y="3480803"/>
            <a:ext cx="2608992" cy="171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6824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629320" y="1314463"/>
            <a:ext cx="8974385" cy="5746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34840"/>
                </a:solidFill>
              </a:rPr>
              <a:t>Капитальный ремонт и реконструкция </a:t>
            </a:r>
          </a:p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34840"/>
                </a:solidFill>
              </a:rPr>
              <a:t>автомобильных дорог </a:t>
            </a:r>
            <a:r>
              <a:rPr lang="ru-RU" altLang="ru-RU" sz="2400" dirty="0">
                <a:solidFill>
                  <a:srgbClr val="000000"/>
                </a:solidFill>
              </a:rPr>
              <a:t/>
            </a:r>
            <a:br>
              <a:rPr lang="ru-RU" altLang="ru-RU" sz="2400" dirty="0">
                <a:solidFill>
                  <a:srgbClr val="000000"/>
                </a:solidFill>
              </a:rPr>
            </a:b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38175" y="5082645"/>
            <a:ext cx="447833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20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5142" name="Rectangle 34"/>
          <p:cNvSpPr>
            <a:spLocks noChangeArrowheads="1"/>
          </p:cNvSpPr>
          <p:nvPr/>
        </p:nvSpPr>
        <p:spPr bwMode="auto">
          <a:xfrm>
            <a:off x="634351" y="2014831"/>
            <a:ext cx="3770848" cy="363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 smtClean="0">
                <a:solidFill>
                  <a:srgbClr val="3B3838"/>
                </a:solidFill>
              </a:rPr>
              <a:t>В </a:t>
            </a:r>
            <a:r>
              <a:rPr lang="ru-RU" altLang="ru-RU" sz="1600" b="1" dirty="0">
                <a:solidFill>
                  <a:srgbClr val="3B3838"/>
                </a:solidFill>
              </a:rPr>
              <a:t>2021 году запланировано: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400" dirty="0" smtClean="0">
                <a:solidFill>
                  <a:srgbClr val="000000"/>
                </a:solidFill>
              </a:rPr>
              <a:t>выполнение капитального ремонта улиц Славянская,  Речная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начало </a:t>
            </a:r>
            <a:r>
              <a:rPr lang="ru-RU" sz="1400" dirty="0">
                <a:solidFill>
                  <a:srgbClr val="000000"/>
                </a:solidFill>
              </a:rPr>
              <a:t>проведения капитального ремонта участка </a:t>
            </a:r>
            <a:r>
              <a:rPr lang="ru-RU" sz="1400" dirty="0" err="1" smtClean="0">
                <a:solidFill>
                  <a:srgbClr val="000000"/>
                </a:solidFill>
              </a:rPr>
              <a:t>ул.Великая</a:t>
            </a:r>
            <a:endParaRPr lang="ru-RU" sz="1400" dirty="0">
              <a:solidFill>
                <a:srgbClr val="000000"/>
              </a:solidFill>
            </a:endParaRP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разработка ПСД по реконструкции </a:t>
            </a:r>
            <a:br>
              <a:rPr lang="ru-RU" sz="1400" dirty="0" smtClean="0">
                <a:solidFill>
                  <a:srgbClr val="000000"/>
                </a:solidFill>
              </a:rPr>
            </a:br>
            <a:r>
              <a:rPr lang="ru-RU" sz="1400" dirty="0" err="1" smtClean="0">
                <a:solidFill>
                  <a:srgbClr val="000000"/>
                </a:solidFill>
              </a:rPr>
              <a:t>ул.Вересова</a:t>
            </a:r>
            <a:r>
              <a:rPr lang="ru-RU" sz="1400" dirty="0" smtClean="0">
                <a:solidFill>
                  <a:srgbClr val="000000"/>
                </a:solidFill>
              </a:rPr>
              <a:t> и местного проезда между жилым районом «</a:t>
            </a:r>
            <a:r>
              <a:rPr lang="ru-RU" sz="1400" dirty="0" err="1" smtClean="0">
                <a:solidFill>
                  <a:srgbClr val="000000"/>
                </a:solidFill>
              </a:rPr>
              <a:t>Ивушки</a:t>
            </a:r>
            <a:r>
              <a:rPr lang="ru-RU" sz="1400" dirty="0" smtClean="0">
                <a:solidFill>
                  <a:srgbClr val="000000"/>
                </a:solidFill>
              </a:rPr>
              <a:t>» и автодорогой «Новгород-</a:t>
            </a:r>
            <a:r>
              <a:rPr lang="ru-RU" sz="1400" dirty="0" err="1" smtClean="0">
                <a:solidFill>
                  <a:srgbClr val="000000"/>
                </a:solidFill>
              </a:rPr>
              <a:t>Хутынь</a:t>
            </a:r>
            <a:r>
              <a:rPr lang="ru-RU" sz="1400" dirty="0" smtClean="0">
                <a:solidFill>
                  <a:srgbClr val="000000"/>
                </a:solidFill>
              </a:rPr>
              <a:t>»</a:t>
            </a: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разработка ПСД на капитальный ремонт участка </a:t>
            </a:r>
            <a:r>
              <a:rPr lang="ru-RU" sz="1400" dirty="0" err="1" smtClean="0">
                <a:solidFill>
                  <a:srgbClr val="000000"/>
                </a:solidFill>
              </a:rPr>
              <a:t>ул.Нехинской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br>
              <a:rPr lang="ru-RU" sz="1400" dirty="0" smtClean="0">
                <a:solidFill>
                  <a:srgbClr val="000000"/>
                </a:solidFill>
              </a:rPr>
            </a:br>
            <a:r>
              <a:rPr lang="ru-RU" sz="1400" dirty="0" smtClean="0">
                <a:solidFill>
                  <a:srgbClr val="000000"/>
                </a:solidFill>
              </a:rPr>
              <a:t>(от д. № 59 до д. № 61)</a:t>
            </a:r>
          </a:p>
          <a:p>
            <a:pPr marL="285750" indent="-285750" algn="just" eaLnBrk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ru-RU" sz="1350" dirty="0"/>
          </a:p>
          <a:p>
            <a:pPr eaLnBrk="1">
              <a:lnSpc>
                <a:spcPct val="100000"/>
              </a:lnSpc>
            </a:pPr>
            <a:endParaRPr lang="ru-RU" altLang="ru-RU" sz="135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350" dirty="0">
              <a:solidFill>
                <a:srgbClr val="000000"/>
              </a:solidFill>
            </a:endParaRPr>
          </a:p>
        </p:txBody>
      </p:sp>
      <p:sp>
        <p:nvSpPr>
          <p:cNvPr id="5144" name="Rectangle 36"/>
          <p:cNvSpPr>
            <a:spLocks noChangeArrowheads="1"/>
          </p:cNvSpPr>
          <p:nvPr/>
        </p:nvSpPr>
        <p:spPr bwMode="auto">
          <a:xfrm>
            <a:off x="4612087" y="2036114"/>
            <a:ext cx="3922663" cy="358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3B3838"/>
                </a:solidFill>
              </a:rPr>
              <a:t>Планы на </a:t>
            </a:r>
            <a:r>
              <a:rPr lang="ru-RU" altLang="ru-RU" sz="1600" b="1" dirty="0" smtClean="0">
                <a:solidFill>
                  <a:srgbClr val="3B3838"/>
                </a:solidFill>
              </a:rPr>
              <a:t>2022 год:</a:t>
            </a:r>
            <a:endParaRPr lang="ru-RU" altLang="ru-RU" sz="1600" b="1" dirty="0">
              <a:solidFill>
                <a:srgbClr val="3B3838"/>
              </a:solidFill>
            </a:endParaRPr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400" dirty="0" smtClean="0"/>
              <a:t>завершение капитального ремонта участка </a:t>
            </a:r>
            <a:r>
              <a:rPr lang="ru-RU" altLang="ru-RU" sz="1400" dirty="0" err="1" smtClean="0"/>
              <a:t>ул.Великая</a:t>
            </a:r>
            <a:endParaRPr lang="ru-RU" altLang="ru-RU" sz="1400" dirty="0" smtClean="0"/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400" dirty="0" smtClean="0"/>
              <a:t>начало выполнения работ</a:t>
            </a:r>
            <a:r>
              <a:rPr lang="ru-RU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по капитальному ремонту участка</a:t>
            </a:r>
            <a:br>
              <a:rPr lang="ru-RU" sz="1400" dirty="0" smtClean="0">
                <a:solidFill>
                  <a:srgbClr val="000000"/>
                </a:solidFill>
              </a:rPr>
            </a:br>
            <a:r>
              <a:rPr lang="ru-RU" sz="1400" dirty="0" err="1" smtClean="0">
                <a:solidFill>
                  <a:srgbClr val="000000"/>
                </a:solidFill>
              </a:rPr>
              <a:t>ул.Нехинской</a:t>
            </a:r>
            <a:endParaRPr lang="ru-RU" altLang="ru-RU" sz="1400" dirty="0" smtClean="0"/>
          </a:p>
          <a:p>
            <a:pPr marL="285750" indent="-285750" algn="just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400" dirty="0" smtClean="0"/>
              <a:t>строительство улиц Спасателей, Профессора Сороки, Советской Армии, Ворошилова (в случае принятия положительного решения по строительству школы по </a:t>
            </a:r>
            <a:r>
              <a:rPr lang="ru-RU" altLang="ru-RU" sz="1400" dirty="0" err="1" smtClean="0"/>
              <a:t>ул.Профессора</a:t>
            </a:r>
            <a:r>
              <a:rPr lang="ru-RU" altLang="ru-RU" sz="1400" dirty="0" smtClean="0"/>
              <a:t> Сороки</a:t>
            </a: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pic>
        <p:nvPicPr>
          <p:cNvPr id="514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349250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772" y="5053187"/>
            <a:ext cx="364263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63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1619672" y="1323636"/>
            <a:ext cx="6256337" cy="739775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Ремонт дворовых территорий</a:t>
            </a: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360364" y="4789488"/>
            <a:ext cx="4478337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12700"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400">
                <a:solidFill>
                  <a:srgbClr val="3B3838"/>
                </a:solidFill>
              </a:rPr>
              <a:t> </a:t>
            </a:r>
          </a:p>
          <a:p>
            <a:pPr eaLnBrk="1">
              <a:lnSpc>
                <a:spcPct val="100000"/>
              </a:lnSpc>
            </a:pPr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21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685801" y="2278064"/>
            <a:ext cx="4924425" cy="175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</a:pP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28" y="892175"/>
            <a:ext cx="1444784" cy="210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247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250414"/>
              </p:ext>
            </p:extLst>
          </p:nvPr>
        </p:nvGraphicFramePr>
        <p:xfrm>
          <a:off x="1656764" y="1844824"/>
          <a:ext cx="7336043" cy="1571943"/>
        </p:xfrm>
        <a:graphic>
          <a:graphicData uri="http://schemas.openxmlformats.org/drawingml/2006/table">
            <a:tbl>
              <a:tblPr/>
              <a:tblGrid>
                <a:gridCol w="1170448"/>
                <a:gridCol w="1069429"/>
                <a:gridCol w="1303490"/>
                <a:gridCol w="1152128"/>
                <a:gridCol w="1238985"/>
                <a:gridCol w="1401563"/>
              </a:tblGrid>
              <a:tr h="822324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Период</a:t>
                      </a:r>
                    </a:p>
                  </a:txBody>
                  <a:tcPr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Всего расходов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Федераль-ный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бюджет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Областной бюджет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Бюджет Великого Новгорода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Средства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собственни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-ков жилых помещений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2021 год (план)</a:t>
                      </a:r>
                    </a:p>
                  </a:txBody>
                  <a:tcPr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53 068,1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34 160,5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1 056,5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DejaVu Sans" charset="0"/>
                        </a:rPr>
                        <a:t>10 304,3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7 546,8</a:t>
                      </a:r>
                    </a:p>
                  </a:txBody>
                  <a:tcPr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</a:tr>
            </a:tbl>
          </a:graphicData>
        </a:graphic>
      </p:graphicFrame>
      <p:sp>
        <p:nvSpPr>
          <p:cNvPr id="8229" name="Rectangle 68"/>
          <p:cNvSpPr>
            <a:spLocks noChangeArrowheads="1"/>
          </p:cNvSpPr>
          <p:nvPr/>
        </p:nvSpPr>
        <p:spPr bwMode="auto">
          <a:xfrm>
            <a:off x="685801" y="3722432"/>
            <a:ext cx="3742183" cy="2337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ts val="600"/>
              </a:spcBef>
            </a:pPr>
            <a:r>
              <a:rPr lang="ru-RU" altLang="ru-RU" sz="1600" b="1" dirty="0" smtClean="0">
                <a:solidFill>
                  <a:srgbClr val="000000"/>
                </a:solidFill>
              </a:rPr>
              <a:t>В 2021 году планируется: </a:t>
            </a:r>
          </a:p>
          <a:p>
            <a:pPr marL="285750" indent="-285750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благоустроить 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27</a:t>
            </a:r>
            <a:r>
              <a:rPr lang="ru-RU" altLang="ru-RU" sz="1600" dirty="0" smtClean="0">
                <a:solidFill>
                  <a:srgbClr val="000000"/>
                </a:solidFill>
              </a:rPr>
              <a:t> </a:t>
            </a:r>
            <a:r>
              <a:rPr lang="ru-RU" altLang="ru-RU" sz="1600" dirty="0">
                <a:solidFill>
                  <a:srgbClr val="000000"/>
                </a:solidFill>
              </a:rPr>
              <a:t>дворовых территорий</a:t>
            </a:r>
          </a:p>
          <a:p>
            <a:pPr eaLnBrk="1">
              <a:lnSpc>
                <a:spcPct val="100000"/>
              </a:lnSpc>
              <a:spcBef>
                <a:spcPts val="600"/>
              </a:spcBef>
            </a:pPr>
            <a:endParaRPr lang="ru-RU" altLang="ru-RU" sz="1600" dirty="0">
              <a:solidFill>
                <a:srgbClr val="000000"/>
              </a:solidFill>
            </a:endParaRPr>
          </a:p>
          <a:p>
            <a:pPr eaLnBrk="1">
              <a:lnSpc>
                <a:spcPct val="100000"/>
              </a:lnSpc>
              <a:spcBef>
                <a:spcPts val="600"/>
              </a:spcBef>
            </a:pPr>
            <a:r>
              <a:rPr lang="ru-RU" altLang="ru-RU" sz="1600" b="1" dirty="0">
                <a:solidFill>
                  <a:srgbClr val="000000"/>
                </a:solidFill>
              </a:rPr>
              <a:t>Планы на 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2022 год:</a:t>
            </a:r>
          </a:p>
          <a:p>
            <a:pPr marL="285750" indent="-285750" ea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 smtClean="0">
                <a:solidFill>
                  <a:srgbClr val="000000"/>
                </a:solidFill>
              </a:rPr>
              <a:t>благоустройство </a:t>
            </a:r>
            <a:r>
              <a:rPr lang="ru-RU" altLang="ru-RU" sz="1600" b="1" dirty="0" smtClean="0">
                <a:solidFill>
                  <a:srgbClr val="FF0000"/>
                </a:solidFill>
              </a:rPr>
              <a:t>27</a:t>
            </a:r>
            <a:r>
              <a:rPr lang="ru-RU" altLang="ru-RU" sz="1600" dirty="0" smtClean="0">
                <a:solidFill>
                  <a:srgbClr val="000000"/>
                </a:solidFill>
              </a:rPr>
              <a:t> </a:t>
            </a:r>
            <a:r>
              <a:rPr lang="ru-RU" altLang="ru-RU" sz="1600" dirty="0">
                <a:solidFill>
                  <a:srgbClr val="000000"/>
                </a:solidFill>
              </a:rPr>
              <a:t>дворовых территорий</a:t>
            </a:r>
          </a:p>
          <a:p>
            <a:pPr eaLnBrk="1">
              <a:lnSpc>
                <a:spcPct val="100000"/>
              </a:lnSpc>
            </a:pPr>
            <a:endParaRPr lang="ru-RU" altLang="ru-RU" sz="1400" dirty="0">
              <a:solidFill>
                <a:srgbClr val="000000"/>
              </a:solidFill>
            </a:endParaRPr>
          </a:p>
        </p:txBody>
      </p:sp>
      <p:sp>
        <p:nvSpPr>
          <p:cNvPr id="8232" name="Rectangle 71"/>
          <p:cNvSpPr>
            <a:spLocks noChangeArrowheads="1"/>
          </p:cNvSpPr>
          <p:nvPr/>
        </p:nvSpPr>
        <p:spPr bwMode="auto">
          <a:xfrm>
            <a:off x="5383778" y="6136776"/>
            <a:ext cx="2452829" cy="3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1600" dirty="0" smtClean="0">
                <a:solidFill>
                  <a:srgbClr val="000000"/>
                </a:solidFill>
              </a:rPr>
              <a:t>ул. Михайлова, д.38/18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  <p:pic>
        <p:nvPicPr>
          <p:cNvPr id="8233" name="Picture 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263525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15" y="3799899"/>
            <a:ext cx="3425048" cy="21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595089" y="1340768"/>
            <a:ext cx="8102600" cy="1416843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buClrTx/>
              <a:buFontTx/>
              <a:buNone/>
            </a:pPr>
            <a:r>
              <a:rPr lang="ru-RU" altLang="ru-RU" sz="2400" b="1" dirty="0">
                <a:solidFill>
                  <a:srgbClr val="F34840"/>
                </a:solidFill>
              </a:rPr>
              <a:t>Содействие развитию гражданского общества и поддержка социально ориентированных некоммерческих </a:t>
            </a:r>
            <a:r>
              <a:rPr lang="ru-RU" altLang="ru-RU" sz="2400" b="1" dirty="0" smtClean="0">
                <a:solidFill>
                  <a:srgbClr val="F34840"/>
                </a:solidFill>
              </a:rPr>
              <a:t>организаций 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94065" y="4819650"/>
            <a:ext cx="4478337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altLang="ru-RU" sz="1400">
                <a:solidFill>
                  <a:srgbClr val="3B3838"/>
                </a:solidFill>
                <a:ea typeface="Microsoft YaHei" pitchFamily="32" charset="-122"/>
              </a:rPr>
              <a:t> </a:t>
            </a:r>
          </a:p>
          <a:p>
            <a:pPr marL="12700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altLang="ru-RU" sz="1400">
              <a:solidFill>
                <a:srgbClr val="000000"/>
              </a:solidFill>
              <a:ea typeface="Microsoft YaHei" pitchFamily="32" charset="-122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603250" y="222250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</a:tabLst>
            </a:pPr>
            <a:r>
              <a:rPr lang="ru-RU" altLang="ru-RU" sz="5000" dirty="0" smtClean="0">
                <a:solidFill>
                  <a:srgbClr val="F34840"/>
                </a:solidFill>
                <a:ea typeface="Microsoft YaHei" pitchFamily="32" charset="-122"/>
              </a:rPr>
              <a:t>22</a:t>
            </a:r>
            <a:endParaRPr lang="ru-RU" altLang="ru-RU" sz="5000" dirty="0">
              <a:solidFill>
                <a:srgbClr val="F34840"/>
              </a:solidFill>
              <a:ea typeface="Microsoft YaHei" pitchFamily="32" charset="-122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>
              <a:lnSpc>
                <a:spcPct val="9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altLang="ru-RU" sz="1400" dirty="0">
                <a:solidFill>
                  <a:srgbClr val="F34840"/>
                </a:solidFill>
                <a:ea typeface="Microsoft YaHei" pitchFamily="32" charset="-122"/>
              </a:rPr>
              <a:t>АДМИНИСТРАЦИЯ  ВЕЛИКОГО  НОВГОРОДА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19996" y="2275150"/>
            <a:ext cx="492442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  <a:p>
            <a:pPr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endParaRPr lang="ru-RU" altLang="ru-RU">
              <a:solidFill>
                <a:srgbClr val="000000"/>
              </a:solidFill>
              <a:ea typeface="Microsoft YaHei" pitchFamily="32" charset="-122"/>
            </a:endParaRPr>
          </a:p>
        </p:txBody>
      </p:sp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63" y="261938"/>
            <a:ext cx="6746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318066" y="2542988"/>
            <a:ext cx="6550075" cy="1470212"/>
          </a:xfrm>
          <a:prstGeom prst="rect">
            <a:avLst/>
          </a:prstGeom>
          <a:solidFill>
            <a:srgbClr val="FFDDDD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+mn-lt"/>
              </a:rPr>
              <a:t>9</a:t>
            </a:r>
            <a:r>
              <a:rPr lang="ru-RU" altLang="ru-RU" sz="1600" dirty="0">
                <a:latin typeface="+mn-lt"/>
              </a:rPr>
              <a:t> проектов ТОС участвуют в приоритетном региональном проекте «Территориальное общественное самоуправление».</a:t>
            </a:r>
          </a:p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 smtClean="0">
                <a:latin typeface="+mn-lt"/>
              </a:rPr>
              <a:t>Размер </a:t>
            </a:r>
            <a:r>
              <a:rPr lang="ru-RU" altLang="ru-RU" sz="1600" dirty="0">
                <a:latin typeface="+mn-lt"/>
              </a:rPr>
              <a:t>бюджетных ассигнований </a:t>
            </a:r>
            <a:r>
              <a:rPr lang="ru-RU" altLang="ru-RU" sz="1600" dirty="0" smtClean="0">
                <a:latin typeface="+mn-lt"/>
              </a:rPr>
              <a:t>на эти цели:</a:t>
            </a:r>
          </a:p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 smtClean="0">
                <a:latin typeface="+mn-lt"/>
              </a:rPr>
              <a:t>		300,0 </a:t>
            </a:r>
            <a:r>
              <a:rPr lang="ru-RU" altLang="ru-RU" sz="1600" dirty="0" err="1" smtClean="0">
                <a:latin typeface="+mn-lt"/>
              </a:rPr>
              <a:t>тыс.руб</a:t>
            </a:r>
            <a:r>
              <a:rPr lang="ru-RU" altLang="ru-RU" sz="1600" dirty="0" smtClean="0">
                <a:latin typeface="+mn-lt"/>
              </a:rPr>
              <a:t>. (бюджет </a:t>
            </a:r>
            <a:r>
              <a:rPr lang="ru-RU" altLang="ru-RU" sz="1600" dirty="0">
                <a:latin typeface="+mn-lt"/>
              </a:rPr>
              <a:t>Великого </a:t>
            </a:r>
            <a:r>
              <a:rPr lang="ru-RU" altLang="ru-RU" sz="1600" dirty="0" smtClean="0">
                <a:latin typeface="+mn-lt"/>
              </a:rPr>
              <a:t>Новгорода) </a:t>
            </a:r>
          </a:p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 smtClean="0">
                <a:latin typeface="+mn-lt"/>
              </a:rPr>
              <a:t>		900,0 </a:t>
            </a:r>
            <a:r>
              <a:rPr lang="ru-RU" altLang="ru-RU" sz="1600" dirty="0" err="1" smtClean="0">
                <a:latin typeface="+mn-lt"/>
              </a:rPr>
              <a:t>тыс.руб</a:t>
            </a:r>
            <a:r>
              <a:rPr lang="ru-RU" altLang="ru-RU" sz="1600" dirty="0" smtClean="0">
                <a:latin typeface="+mn-lt"/>
              </a:rPr>
              <a:t>. (областной бюджет)</a:t>
            </a:r>
            <a:endParaRPr lang="ru-RU" altLang="ru-RU" sz="1600" dirty="0">
              <a:latin typeface="+mn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328862" y="4211139"/>
            <a:ext cx="6541913" cy="78143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r>
              <a:rPr lang="ru-RU" altLang="ru-RU" sz="1600" dirty="0" smtClean="0">
                <a:latin typeface="+mn-lt"/>
              </a:rPr>
              <a:t>муниципальный </a:t>
            </a:r>
            <a:r>
              <a:rPr lang="ru-RU" altLang="ru-RU" sz="1600" dirty="0">
                <a:latin typeface="+mn-lt"/>
              </a:rPr>
              <a:t>проект «Школьный </a:t>
            </a:r>
            <a:r>
              <a:rPr lang="ru-RU" altLang="ru-RU" sz="1600" dirty="0" smtClean="0">
                <a:latin typeface="+mn-lt"/>
              </a:rPr>
              <a:t>бюджет»  (500,0 </a:t>
            </a:r>
            <a:r>
              <a:rPr lang="ru-RU" altLang="ru-RU" sz="1600" dirty="0" err="1" smtClean="0">
                <a:latin typeface="+mn-lt"/>
              </a:rPr>
              <a:t>тыс.руб</a:t>
            </a:r>
            <a:r>
              <a:rPr lang="ru-RU" altLang="ru-RU" sz="1600" dirty="0" smtClean="0">
                <a:latin typeface="+mn-lt"/>
              </a:rPr>
              <a:t>.)</a:t>
            </a:r>
          </a:p>
          <a:p>
            <a:endParaRPr lang="ru-RU" altLang="ru-RU" sz="1600" dirty="0">
              <a:latin typeface="+mn-lt"/>
            </a:endParaRPr>
          </a:p>
          <a:p>
            <a:r>
              <a:rPr lang="ru-RU" altLang="ru-RU" sz="1600" dirty="0" smtClean="0">
                <a:latin typeface="+mn-lt"/>
              </a:rPr>
              <a:t>поддержка </a:t>
            </a:r>
            <a:r>
              <a:rPr lang="ru-RU" altLang="ru-RU" sz="1600" dirty="0">
                <a:latin typeface="+mn-lt"/>
              </a:rPr>
              <a:t>проектов местных инициатив граждан </a:t>
            </a:r>
            <a:r>
              <a:rPr lang="ru-RU" altLang="ru-RU" sz="1600" dirty="0" smtClean="0">
                <a:latin typeface="+mn-lt"/>
              </a:rPr>
              <a:t> (200,0 </a:t>
            </a:r>
            <a:r>
              <a:rPr lang="ru-RU" altLang="ru-RU" sz="1600" dirty="0" err="1" smtClean="0">
                <a:latin typeface="+mn-lt"/>
              </a:rPr>
              <a:t>тыс.руб</a:t>
            </a:r>
            <a:r>
              <a:rPr lang="ru-RU" altLang="ru-RU" sz="1600" dirty="0" smtClean="0">
                <a:latin typeface="+mn-lt"/>
              </a:rPr>
              <a:t>.)</a:t>
            </a:r>
            <a:endParaRPr lang="ru-RU" altLang="ru-RU" sz="1600" dirty="0">
              <a:latin typeface="+mn-lt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342406" y="5227473"/>
            <a:ext cx="6550074" cy="1316323"/>
          </a:xfrm>
          <a:prstGeom prst="rect">
            <a:avLst/>
          </a:prstGeom>
          <a:solidFill>
            <a:srgbClr val="FFD9D9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>
                <a:latin typeface="+mn-lt"/>
              </a:rPr>
              <a:t>Предоставление субсидий социально ориентированным некоммерческим организациям на реализацию социально значимых программ (проектов) по видам деятельности.</a:t>
            </a:r>
          </a:p>
          <a:p>
            <a:pPr algn="just">
              <a:spcBef>
                <a:spcPts val="600"/>
              </a:spcBef>
              <a:buClrTx/>
            </a:pPr>
            <a:r>
              <a:rPr lang="ru-RU" altLang="ru-RU" sz="1600" dirty="0">
                <a:latin typeface="+mn-lt"/>
              </a:rPr>
              <a:t>Размер бюджетных ассигнований на эти цели</a:t>
            </a:r>
            <a:r>
              <a:rPr lang="ru-RU" altLang="ru-RU" sz="1600" dirty="0" smtClean="0">
                <a:latin typeface="+mn-lt"/>
              </a:rPr>
              <a:t>: </a:t>
            </a:r>
            <a:r>
              <a:rPr lang="ru-RU" altLang="ru-RU" sz="1600" dirty="0">
                <a:latin typeface="+mn-lt"/>
              </a:rPr>
              <a:t>1000,0 </a:t>
            </a:r>
            <a:r>
              <a:rPr lang="ru-RU" altLang="ru-RU" sz="1600" dirty="0" err="1" smtClean="0">
                <a:latin typeface="+mn-lt"/>
              </a:rPr>
              <a:t>тыс.руб</a:t>
            </a:r>
            <a:r>
              <a:rPr lang="ru-RU" altLang="ru-RU" sz="1600" dirty="0" smtClean="0">
                <a:latin typeface="+mn-lt"/>
              </a:rPr>
              <a:t>. (бюджет </a:t>
            </a:r>
            <a:r>
              <a:rPr lang="ru-RU" altLang="ru-RU" sz="1600" dirty="0">
                <a:latin typeface="+mn-lt"/>
              </a:rPr>
              <a:t>Великого </a:t>
            </a:r>
            <a:r>
              <a:rPr lang="ru-RU" altLang="ru-RU" sz="1600" dirty="0" smtClean="0">
                <a:latin typeface="+mn-lt"/>
              </a:rPr>
              <a:t>Новгорода)</a:t>
            </a:r>
            <a:endParaRPr lang="ru-RU" altLang="ru-RU" sz="1600" dirty="0">
              <a:latin typeface="+mn-lt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42176" y="3013603"/>
            <a:ext cx="1600620" cy="323488"/>
          </a:xfrm>
          <a:prstGeom prst="rect">
            <a:avLst/>
          </a:prstGeom>
          <a:solidFill>
            <a:srgbClr val="FFD9D9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>
              <a:spcBef>
                <a:spcPts val="1125"/>
              </a:spcBef>
              <a:buClrTx/>
              <a:buFontTx/>
              <a:buNone/>
            </a:pPr>
            <a:r>
              <a:rPr lang="ru-RU" altLang="ru-RU" sz="1600" b="1" dirty="0">
                <a:latin typeface="Times New Roman" pitchFamily="16" charset="0"/>
              </a:rPr>
              <a:t>ТОС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47402" y="4096652"/>
            <a:ext cx="1600621" cy="101040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>
              <a:spcBef>
                <a:spcPts val="1125"/>
              </a:spcBef>
              <a:buClrTx/>
              <a:buFontTx/>
              <a:buNone/>
            </a:pPr>
            <a:r>
              <a:rPr lang="ru-RU" altLang="ru-RU" sz="1600" b="1" dirty="0">
                <a:latin typeface="Times New Roman" pitchFamily="16" charset="0"/>
              </a:rPr>
              <a:t>Поддержка инициативных проектов граждан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60820" y="5596710"/>
            <a:ext cx="1581976" cy="323488"/>
          </a:xfrm>
          <a:prstGeom prst="rect">
            <a:avLst/>
          </a:prstGeom>
          <a:solidFill>
            <a:srgbClr val="FFD9D9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algn="ctr">
              <a:spcBef>
                <a:spcPts val="1125"/>
              </a:spcBef>
              <a:buClrTx/>
              <a:buFontTx/>
              <a:buNone/>
            </a:pPr>
            <a:r>
              <a:rPr lang="ru-RU" altLang="ru-RU" sz="1600" b="1" dirty="0">
                <a:latin typeface="Times New Roman" pitchFamily="16" charset="0"/>
              </a:rPr>
              <a:t>СО НКО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1942796" y="3030884"/>
            <a:ext cx="375270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rgbClr val="FFBDBD"/>
          </a:solidFill>
          <a:ln w="9360" cap="flat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FFDDDD"/>
              </a:solidFill>
            </a:endParaRPr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1942796" y="4457392"/>
            <a:ext cx="375270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chemeClr val="bg2">
              <a:lumMod val="75000"/>
            </a:schemeClr>
          </a:solidFill>
          <a:ln w="9360" cap="flat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AutoShape 14"/>
          <p:cNvSpPr>
            <a:spLocks noChangeArrowheads="1"/>
          </p:cNvSpPr>
          <p:nvPr/>
        </p:nvSpPr>
        <p:spPr bwMode="auto">
          <a:xfrm>
            <a:off x="1948023" y="5631273"/>
            <a:ext cx="380839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rgbClr val="FFBDBD"/>
          </a:solidFill>
          <a:ln w="9360" cap="flat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541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23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601830" y="1285877"/>
            <a:ext cx="8221662" cy="796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Реализация </a:t>
            </a:r>
            <a:r>
              <a:rPr lang="ru-RU" altLang="ru-RU" sz="2400" b="1" dirty="0" smtClean="0">
                <a:solidFill>
                  <a:srgbClr val="F34840"/>
                </a:solidFill>
              </a:rPr>
              <a:t>муниципального кластерного проекта </a:t>
            </a:r>
            <a:r>
              <a:rPr lang="ru-RU" altLang="ru-RU" sz="2400" b="1" dirty="0">
                <a:solidFill>
                  <a:srgbClr val="F34840"/>
                </a:solidFill>
              </a:rPr>
              <a:t>«Код успеха»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289" y="128587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4822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525" y="261940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3165" y="2636799"/>
            <a:ext cx="3468795" cy="2520393"/>
          </a:xfrm>
          <a:prstGeom prst="rect">
            <a:avLst/>
          </a:prstGeom>
        </p:spPr>
      </p:pic>
      <p:pic>
        <p:nvPicPr>
          <p:cNvPr id="14" name="Рисунок 13" descr="C:\Users\vormp\AppData\Local\Temp\82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79070"/>
            <a:ext cx="2204209" cy="1673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567" y="2379071"/>
            <a:ext cx="2068838" cy="1673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58580" y="2065497"/>
            <a:ext cx="51316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1" dirty="0" smtClean="0">
                <a:cs typeface="Arial" panose="020B0604020202020204" pitchFamily="34" charset="0"/>
              </a:rPr>
              <a:t>Интерактивная </a:t>
            </a:r>
            <a:r>
              <a:rPr lang="ru-RU" sz="1400" b="1" dirty="0" smtClean="0">
                <a:latin typeface="+mn-lt"/>
                <a:cs typeface="Arial" panose="020B0604020202020204" pitchFamily="34" charset="0"/>
              </a:rPr>
              <a:t>карта.</a:t>
            </a:r>
            <a:r>
              <a:rPr lang="ru-RU" sz="1400" b="1" dirty="0" smtClean="0">
                <a:latin typeface="+mn-lt"/>
              </a:rPr>
              <a:t> </a:t>
            </a:r>
            <a:r>
              <a:rPr lang="ru-RU" sz="1400" b="1" dirty="0" smtClean="0">
                <a:latin typeface="+mn-lt"/>
                <a:cs typeface="Arial" panose="020B0604020202020204" pitchFamily="34" charset="0"/>
              </a:rPr>
              <a:t>Профиль</a:t>
            </a:r>
            <a:r>
              <a:rPr lang="ru-RU" sz="1400" b="1" dirty="0" smtClean="0">
                <a:cs typeface="Arial" panose="020B0604020202020204" pitchFamily="34" charset="0"/>
              </a:rPr>
              <a:t>. Образование. Карьера. </a:t>
            </a:r>
          </a:p>
          <a:p>
            <a:pPr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Calibri"/>
                <a:hlinkClick r:id="rId8"/>
              </a:rPr>
              <a:t>Http</a:t>
            </a:r>
            <a:r>
              <a:rPr lang="ru-RU" sz="1400" b="1" dirty="0" smtClean="0">
                <a:solidFill>
                  <a:srgbClr val="FF0000"/>
                </a:solidFill>
                <a:latin typeface="Calibri"/>
                <a:hlinkClick r:id="rId8"/>
              </a:rPr>
              <a:t>://vnovobr.Ru/pages/?Id=119</a:t>
            </a:r>
            <a:r>
              <a:rPr lang="ru-RU" sz="1400" b="1" dirty="0" smtClean="0">
                <a:solidFill>
                  <a:srgbClr val="FF0000"/>
                </a:solidFill>
                <a:latin typeface="Calibri"/>
              </a:rPr>
              <a:t> </a:t>
            </a:r>
            <a:endParaRPr lang="ru-RU" sz="14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570840"/>
              </p:ext>
            </p:extLst>
          </p:nvPr>
        </p:nvGraphicFramePr>
        <p:xfrm>
          <a:off x="5230807" y="4542755"/>
          <a:ext cx="3980699" cy="2068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8" name="Рисунок 17" descr="В Великом Новгороде стартовал первый открытый турнир по кибербезопасности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" y="5222841"/>
            <a:ext cx="2028633" cy="1466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07" y="5301208"/>
            <a:ext cx="1008112" cy="13095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12166" y="4080603"/>
            <a:ext cx="52689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400" dirty="0">
                <a:cs typeface="Arial" pitchFamily="34" charset="0"/>
              </a:rPr>
              <a:t>Распределение школ по профилям обучения (ед.)</a:t>
            </a:r>
          </a:p>
        </p:txBody>
      </p:sp>
      <p:pic>
        <p:nvPicPr>
          <p:cNvPr id="1026" name="Picture 2" descr="https://53news.ru/images/wsscontent/articles/2021/05/v-velikom-novgorode-opredeli-pobeditelej-proekta-shkolnyj-byudzhet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222840"/>
            <a:ext cx="2016224" cy="146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31" y="1382275"/>
            <a:ext cx="1620489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24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2339752" y="1408114"/>
            <a:ext cx="6575379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Реализация  федерального проекта «Спорт  - норма жизни» национального проекта «Демография» 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95289" y="126003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3481657" y="3244850"/>
            <a:ext cx="2179100" cy="36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ru-RU" altLang="ru-RU" b="1">
                <a:solidFill>
                  <a:srgbClr val="FFFFFF"/>
                </a:solidFill>
                <a:latin typeface="Calibri" pitchFamily="34" charset="0"/>
              </a:rPr>
              <a:t>Наименование ДОУ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854075" y="4365104"/>
            <a:ext cx="4806681" cy="206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just" eaLnBrk="1">
              <a:lnSpc>
                <a:spcPct val="100000"/>
              </a:lnSpc>
            </a:pPr>
            <a:r>
              <a:rPr lang="ru-RU" altLang="ru-RU" sz="1600" b="1" dirty="0">
                <a:solidFill>
                  <a:srgbClr val="000000"/>
                </a:solidFill>
              </a:rPr>
              <a:t>Мероприятие: </a:t>
            </a:r>
          </a:p>
          <a:p>
            <a:pPr eaLnBrk="1">
              <a:lnSpc>
                <a:spcPct val="100000"/>
              </a:lnSpc>
            </a:pPr>
            <a:r>
              <a:rPr lang="ru-RU" altLang="ru-RU" sz="1600" dirty="0">
                <a:solidFill>
                  <a:srgbClr val="000000"/>
                </a:solidFill>
              </a:rPr>
              <a:t>строительство физкультурно-спортивного комплекса по </a:t>
            </a:r>
            <a:r>
              <a:rPr lang="ru-RU" altLang="ru-RU" sz="1600" dirty="0" err="1" smtClean="0">
                <a:solidFill>
                  <a:srgbClr val="000000"/>
                </a:solidFill>
              </a:rPr>
              <a:t>ул.Вересова</a:t>
            </a:r>
            <a:r>
              <a:rPr lang="ru-RU" altLang="ru-RU" sz="1600" dirty="0" smtClean="0">
                <a:solidFill>
                  <a:srgbClr val="000000"/>
                </a:solidFill>
              </a:rPr>
              <a:t> </a:t>
            </a:r>
            <a:r>
              <a:rPr lang="ru-RU" altLang="ru-RU" sz="1600" dirty="0">
                <a:solidFill>
                  <a:srgbClr val="000000"/>
                </a:solidFill>
              </a:rPr>
              <a:t>в квартале 239</a:t>
            </a:r>
          </a:p>
          <a:p>
            <a:pPr algn="just" eaLnBrk="1">
              <a:lnSpc>
                <a:spcPct val="100000"/>
              </a:lnSpc>
            </a:pPr>
            <a:endParaRPr lang="ru-RU" altLang="ru-RU" sz="1600" dirty="0">
              <a:solidFill>
                <a:srgbClr val="000000"/>
              </a:solidFill>
            </a:endParaRPr>
          </a:p>
          <a:p>
            <a:pPr algn="just" eaLnBrk="1">
              <a:lnSpc>
                <a:spcPct val="100000"/>
              </a:lnSpc>
            </a:pPr>
            <a:r>
              <a:rPr lang="ru-RU" altLang="ru-RU" sz="1600" dirty="0" smtClean="0">
                <a:solidFill>
                  <a:srgbClr val="000000"/>
                </a:solidFill>
              </a:rPr>
              <a:t>Строительная </a:t>
            </a:r>
            <a:r>
              <a:rPr lang="ru-RU" altLang="ru-RU" sz="1600" dirty="0">
                <a:solidFill>
                  <a:srgbClr val="000000"/>
                </a:solidFill>
              </a:rPr>
              <a:t>готовность объекта на </a:t>
            </a:r>
            <a:r>
              <a:rPr lang="ru-RU" altLang="ru-RU" sz="1600" dirty="0" smtClean="0">
                <a:solidFill>
                  <a:srgbClr val="000000"/>
                </a:solidFill>
              </a:rPr>
              <a:t>17.06.2021 </a:t>
            </a:r>
            <a:r>
              <a:rPr lang="ru-RU" altLang="ru-RU" sz="1600" dirty="0">
                <a:solidFill>
                  <a:srgbClr val="000000"/>
                </a:solidFill>
              </a:rPr>
              <a:t>составляет </a:t>
            </a:r>
            <a:r>
              <a:rPr lang="ru-RU" altLang="ru-RU" sz="1600" dirty="0" smtClean="0">
                <a:solidFill>
                  <a:srgbClr val="000000"/>
                </a:solidFill>
              </a:rPr>
              <a:t>80,5 % </a:t>
            </a:r>
            <a:endParaRPr lang="ru-RU" altLang="ru-RU" sz="1600" dirty="0">
              <a:solidFill>
                <a:srgbClr val="000000"/>
              </a:solidFill>
            </a:endParaRPr>
          </a:p>
          <a:p>
            <a:pPr algn="just" eaLnBrk="1">
              <a:lnSpc>
                <a:spcPct val="100000"/>
              </a:lnSpc>
            </a:pPr>
            <a:endParaRPr lang="ru-RU" altLang="ru-RU" sz="1600" dirty="0">
              <a:solidFill>
                <a:srgbClr val="000000"/>
              </a:solidFill>
            </a:endParaRPr>
          </a:p>
          <a:p>
            <a:pPr algn="just" eaLnBrk="1">
              <a:lnSpc>
                <a:spcPct val="100000"/>
              </a:lnSpc>
            </a:pPr>
            <a:r>
              <a:rPr lang="ru-RU" altLang="ru-RU" sz="1600" dirty="0">
                <a:solidFill>
                  <a:srgbClr val="000000"/>
                </a:solidFill>
              </a:rPr>
              <a:t>Срок </a:t>
            </a:r>
            <a:r>
              <a:rPr lang="ru-RU" altLang="ru-RU" sz="1600" dirty="0" smtClean="0">
                <a:solidFill>
                  <a:srgbClr val="000000"/>
                </a:solidFill>
              </a:rPr>
              <a:t>окончания работ: </a:t>
            </a:r>
            <a:r>
              <a:rPr lang="ru-RU" altLang="ru-RU" sz="1600" dirty="0" smtClean="0"/>
              <a:t>30.10.2021</a:t>
            </a:r>
            <a:endParaRPr lang="ru-RU" altLang="ru-RU" sz="1600" dirty="0"/>
          </a:p>
        </p:txBody>
      </p:sp>
      <p:graphicFrame>
        <p:nvGraphicFramePr>
          <p:cNvPr id="35850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169321"/>
              </p:ext>
            </p:extLst>
          </p:nvPr>
        </p:nvGraphicFramePr>
        <p:xfrm>
          <a:off x="2406382" y="2671551"/>
          <a:ext cx="6398418" cy="1628014"/>
        </p:xfrm>
        <a:graphic>
          <a:graphicData uri="http://schemas.openxmlformats.org/drawingml/2006/table">
            <a:tbl>
              <a:tblPr/>
              <a:tblGrid>
                <a:gridCol w="982135"/>
                <a:gridCol w="1352052"/>
                <a:gridCol w="1411820"/>
                <a:gridCol w="1248668"/>
                <a:gridCol w="1403743"/>
              </a:tblGrid>
              <a:tr h="77163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Период</a:t>
                      </a:r>
                    </a:p>
                  </a:txBody>
                  <a:tcPr marL="68400" marR="68400" marT="45713" marB="45713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Сумма плановых расходов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Федеральный бюджет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Областной бюджет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/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Бюджет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Великого Новгорода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тыс.руб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.)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1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8400" marR="68400" marT="45713" marB="45713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63 893,2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61 914,4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1 914,9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63,9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</a:tr>
              <a:tr h="37141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400" marR="68400" marT="45713" marB="45713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75 553,3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73 213,4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2 264,3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75,6</a:t>
                      </a:r>
                    </a:p>
                  </a:txBody>
                  <a:tcPr marL="68400" marR="68400" marT="45713" marB="45713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7922" name="Picture 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261940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5" cstate="print"/>
          <a:srcRect l="11191" t="14479" r="12629" b="9977"/>
          <a:stretch>
            <a:fillRect/>
          </a:stretch>
        </p:blipFill>
        <p:spPr bwMode="auto">
          <a:xfrm>
            <a:off x="5660757" y="4365104"/>
            <a:ext cx="317207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25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603250" y="1379314"/>
            <a:ext cx="85344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Модернизация спортивной инфраструктуры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95289" y="128587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8937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64" y="254000"/>
            <a:ext cx="67468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83569" y="1988840"/>
            <a:ext cx="4752528" cy="176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Bef>
                <a:spcPts val="600"/>
              </a:spcBef>
              <a:buClrTx/>
              <a:buFontTx/>
              <a:buNone/>
            </a:pPr>
            <a:r>
              <a:rPr lang="ru-RU" altLang="ru-RU" sz="1600" b="1" dirty="0" smtClean="0">
                <a:cs typeface="Segoe UI" charset="0"/>
              </a:rPr>
              <a:t>Реализация благотворительного проекта 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ru-RU" altLang="ru-RU" sz="1600" b="1" dirty="0" smtClean="0">
                <a:cs typeface="Segoe UI" charset="0"/>
              </a:rPr>
              <a:t>«Газпром — детям»:</a:t>
            </a:r>
          </a:p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 smtClean="0">
                <a:cs typeface="Segoe UI" charset="0"/>
              </a:rPr>
              <a:t>установка универсальной спортивной площадки на территории МАОУ «Гимназия № 4 </a:t>
            </a:r>
            <a:r>
              <a:rPr lang="ru-RU" altLang="ru-RU" sz="1600" dirty="0" smtClean="0">
                <a:cs typeface="Times New Roman" pitchFamily="16" charset="0"/>
              </a:rPr>
              <a:t>имени Героя Советского Союза, Почетного гражданина  Новгорода И.А. </a:t>
            </a:r>
            <a:r>
              <a:rPr lang="ru-RU" altLang="ru-RU" sz="1600" dirty="0" err="1" smtClean="0">
                <a:cs typeface="Times New Roman" pitchFamily="16" charset="0"/>
              </a:rPr>
              <a:t>Каберова</a:t>
            </a:r>
            <a:r>
              <a:rPr lang="ru-RU" altLang="ru-RU" sz="1600" dirty="0" smtClean="0">
                <a:cs typeface="Segoe UI" charset="0"/>
              </a:rPr>
              <a:t>» </a:t>
            </a:r>
          </a:p>
          <a:p>
            <a:pPr algn="just">
              <a:buClrTx/>
              <a:buFontTx/>
              <a:buNone/>
            </a:pPr>
            <a:endParaRPr lang="ru-RU" altLang="ru-RU" sz="1600" dirty="0" smtClean="0">
              <a:cs typeface="Segoe UI" charset="0"/>
            </a:endParaRPr>
          </a:p>
          <a:p>
            <a:pPr>
              <a:buClrTx/>
              <a:buFontTx/>
              <a:buNone/>
            </a:pPr>
            <a:r>
              <a:rPr lang="ru-RU" altLang="ru-RU" sz="1600" b="1" dirty="0" smtClean="0">
                <a:cs typeface="Segoe UI" charset="0"/>
              </a:rPr>
              <a:t>Открытие  состоялось </a:t>
            </a:r>
            <a:r>
              <a:rPr lang="ru-RU" altLang="ru-RU" sz="1600" b="1" dirty="0" smtClean="0">
                <a:solidFill>
                  <a:srgbClr val="FF0000"/>
                </a:solidFill>
                <a:cs typeface="Segoe UI" charset="0"/>
              </a:rPr>
              <a:t>1 июня 2021 года</a:t>
            </a:r>
            <a:r>
              <a:rPr lang="ru-RU" altLang="ru-RU" sz="1600" b="1" dirty="0" smtClean="0">
                <a:cs typeface="Segoe UI" charset="0"/>
              </a:rPr>
              <a:t> </a:t>
            </a: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2376488"/>
            <a:ext cx="3095625" cy="174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83569" y="4110115"/>
            <a:ext cx="4718764" cy="195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Bef>
                <a:spcPts val="600"/>
              </a:spcBef>
              <a:buClrTx/>
              <a:buFontTx/>
              <a:buNone/>
            </a:pPr>
            <a:r>
              <a:rPr lang="ru-RU" altLang="ru-RU" sz="1600" b="1" dirty="0" smtClean="0">
                <a:cs typeface="Segoe UI" charset="0"/>
              </a:rPr>
              <a:t>Реализация социального проекта «Поколение «Спортмастер»:</a:t>
            </a:r>
          </a:p>
          <a:p>
            <a:pPr algn="just">
              <a:spcBef>
                <a:spcPts val="600"/>
              </a:spcBef>
              <a:buClrTx/>
              <a:buFontTx/>
              <a:buNone/>
            </a:pPr>
            <a:r>
              <a:rPr lang="ru-RU" altLang="ru-RU" sz="1600" dirty="0" smtClean="0">
                <a:cs typeface="Segoe UI" charset="0"/>
              </a:rPr>
              <a:t>поставка спортивного оборудования для обустройства спортивной площадки размером 10 х 10 м в </a:t>
            </a:r>
            <a:r>
              <a:rPr lang="ru-RU" altLang="ru-RU" sz="1600" dirty="0" err="1" smtClean="0">
                <a:cs typeface="Segoe UI" charset="0"/>
              </a:rPr>
              <a:t>мкр.Кречевицы</a:t>
            </a:r>
            <a:endParaRPr lang="ru-RU" altLang="ru-RU" sz="1600" dirty="0" smtClean="0">
              <a:cs typeface="Segoe UI" charset="0"/>
            </a:endParaRPr>
          </a:p>
          <a:p>
            <a:pPr algn="just">
              <a:buClrTx/>
              <a:buFontTx/>
              <a:buNone/>
            </a:pPr>
            <a:endParaRPr lang="ru-RU" altLang="ru-RU" sz="1600" dirty="0" smtClean="0">
              <a:cs typeface="Segoe UI" charset="0"/>
            </a:endParaRPr>
          </a:p>
          <a:p>
            <a:pPr algn="just">
              <a:buClrTx/>
              <a:buFontTx/>
              <a:buNone/>
            </a:pPr>
            <a:r>
              <a:rPr lang="ru-RU" altLang="ru-RU" sz="1600" b="1" dirty="0" smtClean="0">
                <a:cs typeface="Segoe UI" charset="0"/>
              </a:rPr>
              <a:t>Срок сдачи спортивной площадки – </a:t>
            </a:r>
          </a:p>
          <a:p>
            <a:pPr algn="just">
              <a:buClrTx/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cs typeface="Segoe UI" charset="0"/>
              </a:rPr>
              <a:t>до 15 июля 2021 года</a:t>
            </a: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169" y="4437111"/>
            <a:ext cx="3067274" cy="187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58628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26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2045073" y="1348068"/>
            <a:ext cx="6808202" cy="183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Реализация национального проекта </a:t>
            </a:r>
            <a:r>
              <a:rPr lang="ru-RU" sz="2400" b="1" kern="0" dirty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«Демография</a:t>
            </a: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». Обеспечение </a:t>
            </a:r>
            <a:r>
              <a:rPr lang="ru-RU" sz="2400" b="1" kern="0" dirty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детей от </a:t>
            </a: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/>
            </a:r>
            <a:b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</a:b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2 </a:t>
            </a:r>
            <a:r>
              <a:rPr lang="ru-RU" sz="2400" b="1" kern="0" dirty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месяцев до 3 лет </a:t>
            </a: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местами в </a:t>
            </a:r>
            <a:r>
              <a:rPr lang="ru-RU" sz="2400" b="1" kern="0" dirty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детских садах города в </a:t>
            </a: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шаговой доступности</a:t>
            </a:r>
            <a:endParaRPr lang="ru-RU" altLang="ru-RU" sz="2400" b="1" dirty="0">
              <a:solidFill>
                <a:srgbClr val="F34840"/>
              </a:solidFill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95289" y="128587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37" y="1348068"/>
            <a:ext cx="1531436" cy="2164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922" name="Picture 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261940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Заголовок 6"/>
          <p:cNvSpPr txBox="1">
            <a:spLocks/>
          </p:cNvSpPr>
          <p:nvPr/>
        </p:nvSpPr>
        <p:spPr>
          <a:xfrm>
            <a:off x="704346" y="3183202"/>
            <a:ext cx="3581411" cy="1448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just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1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2021 году </a:t>
            </a:r>
            <a:r>
              <a:rPr lang="ru-RU" sz="16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введены в эксплуатацию два детских сада </a:t>
            </a: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190 мест каждый на </a:t>
            </a:r>
            <a:r>
              <a:rPr kumimoji="0" lang="ru-RU" sz="16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ул.Вересова</a:t>
            </a:r>
            <a:r>
              <a:rPr kumimoji="0" lang="ru-RU" sz="16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</a:t>
            </a:r>
            <a:r>
              <a:rPr kumimoji="0" lang="ru-RU" sz="160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ул.Речной</a:t>
            </a:r>
            <a:endParaRPr kumimoji="0" lang="ru-RU" sz="160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baseline="0" dirty="0" smtClean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baseline="0" dirty="0" smtClean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3" name="Picture 6" descr="https://i.novgorod.ru/news/images/00/96/959600/big_9596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3" y="4221088"/>
            <a:ext cx="3581411" cy="201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parohod.online/wp-content/uploads/2021/05/29/93138/BAS_5524-1024x57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38" y="3061119"/>
            <a:ext cx="3558167" cy="200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20827" y="5701380"/>
            <a:ext cx="40324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auto" hangingPunct="1">
              <a:lnSpc>
                <a:spcPct val="90000"/>
              </a:lnSpc>
              <a:spcAft>
                <a:spcPts val="0"/>
              </a:spcAft>
              <a:buClrTx/>
              <a:buSzTx/>
              <a:defRPr/>
            </a:pPr>
            <a:r>
              <a:rPr lang="ru-RU" sz="1600" dirty="0">
                <a:solidFill>
                  <a:srgbClr val="000000"/>
                </a:solidFill>
                <a:ea typeface="Microsoft YaHei"/>
                <a:cs typeface="Arial" panose="020B0604020202020204" pitchFamily="34" charset="0"/>
              </a:rPr>
              <a:t>Общая стоимость работ </a:t>
            </a:r>
            <a:r>
              <a:rPr lang="ru-RU" sz="1600" dirty="0" smtClean="0">
                <a:solidFill>
                  <a:srgbClr val="000000"/>
                </a:solidFill>
                <a:ea typeface="Microsoft YaHei"/>
                <a:cs typeface="Arial" panose="020B0604020202020204" pitchFamily="34" charset="0"/>
              </a:rPr>
              <a:t>3  детских  садов составляет 488,9 </a:t>
            </a:r>
            <a:r>
              <a:rPr lang="ru-RU" sz="1600" dirty="0" err="1" smtClean="0">
                <a:solidFill>
                  <a:srgbClr val="000000"/>
                </a:solidFill>
                <a:ea typeface="Microsoft YaHei"/>
                <a:cs typeface="Arial" panose="020B0604020202020204" pitchFamily="34" charset="0"/>
              </a:rPr>
              <a:t>млн.руб</a:t>
            </a:r>
            <a:r>
              <a:rPr lang="ru-RU" sz="1600" dirty="0" smtClean="0">
                <a:solidFill>
                  <a:srgbClr val="000000"/>
                </a:solidFill>
                <a:ea typeface="Microsoft YaHei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000000"/>
              </a:solidFill>
              <a:ea typeface="Microsoft YaHe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096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27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656714" y="1391020"/>
            <a:ext cx="8064896" cy="104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sz="2400" b="1" kern="0" dirty="0" smtClean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Открытие новой развивающей группы полного дня  «Играем </a:t>
            </a:r>
            <a:r>
              <a:rPr lang="ru-RU" sz="2400" b="1" kern="0" dirty="0">
                <a:solidFill>
                  <a:srgbClr val="FF0000"/>
                </a:solidFill>
                <a:ea typeface="Microsoft YaHei"/>
                <a:cs typeface="Arial" panose="020B0604020202020204" pitchFamily="34" charset="0"/>
              </a:rPr>
              <a:t>вместе и растем» для детей с 6 месяцев до 1 года </a:t>
            </a:r>
            <a:endParaRPr lang="ru-RU" altLang="ru-RU" sz="2400" b="1" kern="0" dirty="0">
              <a:solidFill>
                <a:srgbClr val="FF0000"/>
              </a:solidFill>
              <a:ea typeface="Microsoft YaHei"/>
              <a:cs typeface="Arial" panose="020B0604020202020204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95289" y="128587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7922" name="Picture 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261940"/>
            <a:ext cx="674688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3" descr="C:\Users\bam\Desktop\60 ДС\8d229672-83dd-4354-8d56-1dea79399c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78" y="2564904"/>
            <a:ext cx="3324403" cy="24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bam\Desktop\60 ДС\c2ff921c-8940-424b-9102-26c5e27ec2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29" y="2567447"/>
            <a:ext cx="3364739" cy="25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9846" y="5172106"/>
            <a:ext cx="7632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defTabSz="457083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0" algn="l"/>
              </a:tabLst>
            </a:pPr>
            <a:r>
              <a:rPr lang="ru-RU" sz="1600" b="1" dirty="0">
                <a:solidFill>
                  <a:srgbClr val="FF0000"/>
                </a:solidFill>
                <a:latin typeface="+mn-lt"/>
                <a:ea typeface="+mj-ea"/>
                <a:cs typeface="Arial" panose="020B0604020202020204" pitchFamily="34" charset="0"/>
              </a:rPr>
              <a:t>1 июня 2021 года </a:t>
            </a:r>
            <a:r>
              <a:rPr lang="ru-RU" sz="1600" dirty="0">
                <a:latin typeface="+mn-lt"/>
                <a:ea typeface="+mj-ea"/>
                <a:cs typeface="Arial" panose="020B0604020202020204" pitchFamily="34" charset="0"/>
              </a:rPr>
              <a:t>на базе МАДОУ № 60, </a:t>
            </a:r>
            <a:r>
              <a:rPr lang="ru-RU" sz="1600" dirty="0" err="1" smtClean="0">
                <a:latin typeface="+mn-lt"/>
                <a:ea typeface="+mj-ea"/>
                <a:cs typeface="Arial" panose="020B0604020202020204" pitchFamily="34" charset="0"/>
              </a:rPr>
              <a:t>ул.Зелинского</a:t>
            </a:r>
            <a:r>
              <a:rPr lang="ru-RU" sz="1600" dirty="0">
                <a:latin typeface="+mn-lt"/>
                <a:ea typeface="+mj-ea"/>
                <a:cs typeface="Arial" panose="020B0604020202020204" pitchFamily="34" charset="0"/>
              </a:rPr>
              <a:t>, </a:t>
            </a:r>
            <a:r>
              <a:rPr lang="ru-RU" sz="1600" dirty="0" smtClean="0">
                <a:latin typeface="+mn-lt"/>
                <a:ea typeface="+mj-ea"/>
                <a:cs typeface="Arial" panose="020B0604020202020204" pitchFamily="34" charset="0"/>
              </a:rPr>
              <a:t>д.24</a:t>
            </a:r>
            <a:r>
              <a:rPr lang="ru-RU" sz="1600" dirty="0" smtClean="0">
                <a:solidFill>
                  <a:prstClr val="black"/>
                </a:solidFill>
                <a:latin typeface="+mn-lt"/>
              </a:rPr>
              <a:t>А</a:t>
            </a:r>
            <a:endParaRPr lang="ru-RU" sz="16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0060" y="5524734"/>
            <a:ext cx="80115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600" dirty="0" smtClean="0">
                <a:solidFill>
                  <a:prstClr val="black"/>
                </a:solidFill>
                <a:latin typeface="+mn-lt"/>
              </a:rPr>
              <a:t>Обеспечивается </a:t>
            </a:r>
            <a:r>
              <a:rPr lang="ru-RU" sz="1600" dirty="0">
                <a:solidFill>
                  <a:prstClr val="black"/>
                </a:solidFill>
                <a:latin typeface="+mn-lt"/>
              </a:rPr>
              <a:t>правильное сбалансированное питание, </a:t>
            </a:r>
            <a:r>
              <a:rPr lang="ru-RU" sz="1600" dirty="0" smtClean="0">
                <a:solidFill>
                  <a:prstClr val="black"/>
                </a:solidFill>
                <a:latin typeface="+mn-lt"/>
              </a:rPr>
              <a:t>оборудовано </a:t>
            </a:r>
            <a:r>
              <a:rPr lang="ru-RU" sz="1600" dirty="0">
                <a:solidFill>
                  <a:prstClr val="black"/>
                </a:solidFill>
                <a:latin typeface="+mn-lt"/>
              </a:rPr>
              <a:t>место для кормления «Мать и дитя», два воспитателя (по сменам)  в течение дня на группе. </a:t>
            </a:r>
            <a:endParaRPr lang="ru-RU" sz="1600" b="1" dirty="0" smtClean="0">
              <a:solidFill>
                <a:prstClr val="black"/>
              </a:solidFill>
              <a:latin typeface="+mn-lt"/>
            </a:endParaRPr>
          </a:p>
          <a:p>
            <a:pPr algn="just"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600" b="1" dirty="0" smtClean="0">
              <a:solidFill>
                <a:srgbClr val="FF0000"/>
              </a:solidFill>
              <a:latin typeface="+mn-lt"/>
            </a:endParaRPr>
          </a:p>
          <a:p>
            <a:pPr algn="just" defTabSz="45708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600" dirty="0" smtClean="0">
                <a:latin typeface="+mn-lt"/>
              </a:rPr>
              <a:t>На </a:t>
            </a:r>
            <a:r>
              <a:rPr lang="ru-RU" sz="1600" dirty="0">
                <a:latin typeface="+mn-lt"/>
              </a:rPr>
              <a:t>создание </a:t>
            </a:r>
            <a:r>
              <a:rPr lang="ru-RU" sz="1600" dirty="0" smtClean="0">
                <a:latin typeface="+mn-lt"/>
              </a:rPr>
              <a:t>группы  направлено </a:t>
            </a:r>
            <a:r>
              <a:rPr lang="ru-RU" sz="1600" b="1" dirty="0" smtClean="0">
                <a:solidFill>
                  <a:srgbClr val="FF0000"/>
                </a:solidFill>
                <a:latin typeface="+mn-lt"/>
              </a:rPr>
              <a:t>1,5  </a:t>
            </a:r>
            <a:r>
              <a:rPr lang="ru-RU" sz="1600" b="1" dirty="0" err="1" smtClean="0">
                <a:solidFill>
                  <a:srgbClr val="FF0000"/>
                </a:solidFill>
                <a:latin typeface="+mn-lt"/>
              </a:rPr>
              <a:t>млн.руб</a:t>
            </a:r>
            <a:r>
              <a:rPr lang="ru-RU" sz="1600" b="1" dirty="0" smtClean="0">
                <a:solidFill>
                  <a:srgbClr val="FF0000"/>
                </a:solidFill>
                <a:latin typeface="+mn-lt"/>
              </a:rPr>
              <a:t>.  </a:t>
            </a:r>
            <a:r>
              <a:rPr lang="ru-RU" sz="1600" dirty="0" smtClean="0">
                <a:latin typeface="+mn-lt"/>
              </a:rPr>
              <a:t>из бюджета Великого Новгорода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05028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603251" y="222252"/>
            <a:ext cx="1293813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ru-RU" altLang="ru-RU" sz="5000" dirty="0" smtClean="0">
                <a:solidFill>
                  <a:srgbClr val="F34840"/>
                </a:solidFill>
              </a:rPr>
              <a:t>28</a:t>
            </a:r>
            <a:endParaRPr lang="ru-RU" altLang="ru-RU" sz="5000" dirty="0">
              <a:solidFill>
                <a:srgbClr val="F34840"/>
              </a:solidFill>
            </a:endParaRP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>
                <a:solidFill>
                  <a:srgbClr val="F34840"/>
                </a:solidFill>
              </a:rPr>
              <a:t>АДМИНИСТРАЦИЯ  ВЕЛИКОГО  НОВГОРОДА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2019301" y="1423066"/>
            <a:ext cx="67691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>
                <a:solidFill>
                  <a:srgbClr val="F34840"/>
                </a:solidFill>
              </a:rPr>
              <a:t>Модернизация учреждений культуры  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95289" y="1285877"/>
            <a:ext cx="8232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4" y="287339"/>
            <a:ext cx="6746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9" y="1353959"/>
            <a:ext cx="1599504" cy="214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82833"/>
              </p:ext>
            </p:extLst>
          </p:nvPr>
        </p:nvGraphicFramePr>
        <p:xfrm>
          <a:off x="2035965" y="1945354"/>
          <a:ext cx="6856514" cy="4487673"/>
        </p:xfrm>
        <a:graphic>
          <a:graphicData uri="http://schemas.openxmlformats.org/drawingml/2006/table">
            <a:tbl>
              <a:tblPr/>
              <a:tblGrid>
                <a:gridCol w="2968083"/>
                <a:gridCol w="2061099"/>
                <a:gridCol w="1827332"/>
              </a:tblGrid>
              <a:tr h="4111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План на 2021 год</a:t>
                      </a:r>
                    </a:p>
                  </a:txBody>
                  <a:tcPr marL="91431" marR="91431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Сумма плановых расходов 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на 2021 год</a:t>
                      </a:r>
                    </a:p>
                  </a:txBody>
                  <a:tcPr marL="91431" marR="9143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Срок выполнения работ по контракту</a:t>
                      </a:r>
                    </a:p>
                  </a:txBody>
                  <a:tcPr marL="91431" marR="9143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Проведение капитального ремонта в детской школе искусств им. Аренского </a:t>
                      </a:r>
                    </a:p>
                  </a:txBody>
                  <a:tcPr marL="89991" marR="89991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8,2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млн.руб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 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(федеральный бюджет) </a:t>
                      </a: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15.07.2021</a:t>
                      </a: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348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2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Создание модельной муниципальной библиотеки в Центральной детской библиотеке им. В.В. Бианки </a:t>
                      </a:r>
                    </a:p>
                  </a:txBody>
                  <a:tcPr marL="89991" marR="89991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5,0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млн.руб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 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(федеральный бюджет) 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15.06.2021</a:t>
                      </a: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9E8"/>
                    </a:solidFill>
                  </a:tcPr>
                </a:tc>
              </a:tr>
              <a:tr h="681037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Проведение противоаварийных ремонтно-реставрационных работ здания городского Центра культуры и досуга имени 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Н.Г. Васильева </a:t>
                      </a:r>
                    </a:p>
                  </a:txBody>
                  <a:tcPr marL="89991" marR="89991" horzOverflow="overflow">
                    <a:lnL>
                      <a:noFill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20,4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млн.руб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 (бюджет Великого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Новгорода);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12,2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млн.руб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. -  изготовление ПСД по реставрации и приспособлению для современного использования, а также благоустройство территории (бюджет Великого Новгорода)</a:t>
                      </a: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01.11.2021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icrosoft YaHei" charset="0"/>
                        <a:cs typeface="Microsoft YaHei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icrosoft YaHei" charset="0"/>
                        <a:cs typeface="Microsoft YaHei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YaHei" charset="0"/>
                          <a:cs typeface="Microsoft YaHei" charset="0"/>
                        </a:rPr>
                        <a:t>01.09.2021</a:t>
                      </a:r>
                    </a:p>
                  </a:txBody>
                  <a:tcPr marL="89991" marR="89991" horzOverflow="overflow">
                    <a:lnL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9A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4"/>
          <a:stretch>
            <a:fillRect/>
          </a:stretch>
        </p:blipFill>
        <p:spPr bwMode="auto">
          <a:xfrm>
            <a:off x="1" y="1638300"/>
            <a:ext cx="9142413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22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1355726" y="1925638"/>
            <a:ext cx="2619375" cy="222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>
                <a:solidFill>
                  <a:srgbClr val="F34840"/>
                </a:solidFill>
              </a:rPr>
              <a:t>Спасибо</a:t>
            </a:r>
          </a:p>
          <a:p>
            <a:pPr eaLnBrk="1">
              <a:lnSpc>
                <a:spcPct val="90000"/>
              </a:lnSpc>
            </a:pPr>
            <a:r>
              <a:rPr lang="ru-RU" altLang="ru-RU" sz="2400" b="1">
                <a:solidFill>
                  <a:srgbClr val="F34840"/>
                </a:solidFill>
              </a:rPr>
              <a:t>за внимание!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Microsoft YaHei"/>
      </a:majorFont>
      <a:minorFont>
        <a:latin typeface="Arial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Microsoft YaHei"/>
      </a:majorFont>
      <a:minorFont>
        <a:latin typeface="Arial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Microsoft YaHei"/>
      </a:majorFont>
      <a:minorFont>
        <a:latin typeface="Arial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равительство НО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12280</TotalTime>
  <Words>1746</Words>
  <Application>Microsoft Office PowerPoint</Application>
  <PresentationFormat>Экран (4:3)</PresentationFormat>
  <Paragraphs>469</Paragraphs>
  <Slides>29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Тема Office</vt:lpstr>
      <vt:lpstr>1_Тема Office</vt:lpstr>
      <vt:lpstr>2_Тема Office</vt:lpstr>
      <vt:lpstr>Правительство НО</vt:lpstr>
      <vt:lpstr>Презентация PowerPoint</vt:lpstr>
      <vt:lpstr>Социальная поддержка семей</vt:lpstr>
      <vt:lpstr>Обеспечение жильем молодых семей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Vanechek</dc:creator>
  <cp:lastModifiedBy>Рожкова Татьяна Витальевна</cp:lastModifiedBy>
  <cp:revision>811</cp:revision>
  <cp:lastPrinted>2021-06-16T14:09:30Z</cp:lastPrinted>
  <dcterms:created xsi:type="dcterms:W3CDTF">2018-12-10T10:13:56Z</dcterms:created>
  <dcterms:modified xsi:type="dcterms:W3CDTF">2021-06-17T06:56:11Z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0</vt:r8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37</vt:r8>
  </property>
</Properties>
</file>