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64" r:id="rId4"/>
    <p:sldId id="301" r:id="rId5"/>
    <p:sldId id="265" r:id="rId6"/>
    <p:sldId id="266" r:id="rId7"/>
    <p:sldId id="366" r:id="rId8"/>
    <p:sldId id="351" r:id="rId9"/>
    <p:sldId id="350" r:id="rId10"/>
    <p:sldId id="267" r:id="rId11"/>
    <p:sldId id="343" r:id="rId12"/>
    <p:sldId id="360" r:id="rId13"/>
    <p:sldId id="272" r:id="rId14"/>
    <p:sldId id="367" r:id="rId15"/>
    <p:sldId id="358" r:id="rId16"/>
    <p:sldId id="357" r:id="rId17"/>
    <p:sldId id="305" r:id="rId18"/>
    <p:sldId id="296" r:id="rId19"/>
    <p:sldId id="295" r:id="rId20"/>
    <p:sldId id="368" r:id="rId21"/>
    <p:sldId id="369" r:id="rId22"/>
    <p:sldId id="326" r:id="rId23"/>
    <p:sldId id="364" r:id="rId24"/>
    <p:sldId id="308" r:id="rId25"/>
    <p:sldId id="312" r:id="rId26"/>
    <p:sldId id="318" r:id="rId27"/>
    <p:sldId id="363" r:id="rId28"/>
    <p:sldId id="361" r:id="rId29"/>
    <p:sldId id="333" r:id="rId30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65" autoAdjust="0"/>
  </p:normalViewPr>
  <p:slideViewPr>
    <p:cSldViewPr>
      <p:cViewPr>
        <p:scale>
          <a:sx n="80" d="100"/>
          <a:sy n="80" d="100"/>
        </p:scale>
        <p:origin x="-2514" y="-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6BE59D-9591-4CFC-AB01-E04FC6AC98FE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4A7513-1647-416B-A3E5-36514B03DCC1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marL="0" indent="0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ПАО «АКРОН» - СТРОИТЕЛЬСТВО АГРЕГАТА ПО ПРОИЗВОДСТВУ КАРБАМИДА МОЩНОСТЬЮ 600 ТОНН В СУТКИ</a:t>
          </a:r>
        </a:p>
        <a:p>
          <a:pPr marL="0" indent="0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– 1 967 млн. рублей)</a:t>
          </a:r>
        </a:p>
      </dgm:t>
    </dgm:pt>
    <dgm:pt modelId="{1BEAB228-21A9-4C64-AF36-21F2FE6376E5}" type="parTrans" cxnId="{3CB43AD1-F672-49B0-874F-77A4FC8AFC6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5B7AFCE-FA88-44C4-A0F1-96C7075A7C60}" type="sibTrans" cxnId="{3CB43AD1-F672-49B0-874F-77A4FC8AFC6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0EFD974-0D2D-4298-BFE4-95EF922D02D1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АО «ЛАКТИС»  - УСТАНОВКА НОВОЙ ТЕХНОЛОГИЧЕСКОЙ ЛИНИИ ПО ПРОИЗВОДСТВУ ИСЛАНДСКОГО КИСЛОМОЛОЧНОГО ПРОДУКТА «СКИР»</a:t>
          </a:r>
        </a:p>
        <a:p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- около 150 млн. рублей, создано 20 рабочих мест)</a:t>
          </a:r>
        </a:p>
      </dgm:t>
    </dgm:pt>
    <dgm:pt modelId="{0AB99CFA-05A7-4851-AD0B-F853AE840BEE}" type="parTrans" cxnId="{8AE14150-6A3D-4E61-B24F-F95DF31F526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38BB14D-78B6-467B-8D6E-51F951B063DF}" type="sibTrans" cxnId="{8AE14150-6A3D-4E61-B24F-F95DF31F526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32CF294-32E4-4E17-A1B1-FFFD85FCD66C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Bef>
              <a:spcPct val="0"/>
            </a:spcBef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ЗАО «НОВТРАК» - РАСШИРЕНИЕ И МОДЕРНИЗАЦИЯ ПРОИЗВОДСТВА</a:t>
          </a:r>
        </a:p>
        <a:p>
          <a:pPr>
            <a:spcBef>
              <a:spcPts val="600"/>
            </a:spcBef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- 40 млн. рублей, создано 20 рабочих мест)</a:t>
          </a:r>
        </a:p>
      </dgm:t>
    </dgm:pt>
    <dgm:pt modelId="{8C16C73F-F9C5-480D-A79F-600F43B33B6C}" type="parTrans" cxnId="{34D5F800-F16D-4D31-BAB0-405B4565CB9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767F9F6-F848-40F6-809B-2595FB26AAE2}" type="sibTrans" cxnId="{34D5F800-F16D-4D31-BAB0-405B4565CB9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C3E6C3A-A890-4F8E-9FEA-83347A09B986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+mn-lt"/>
            </a:rPr>
            <a:t>ЗАО «ЭЛСИ» - СТРОИТЕЛЬСТВО НОВОГО ЦЕХА</a:t>
          </a:r>
        </a:p>
        <a:p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– 40,0 млн. рублей, создано 10 рабочих мест)</a:t>
          </a:r>
        </a:p>
      </dgm:t>
    </dgm:pt>
    <dgm:pt modelId="{6C512808-DF6E-4D13-92D2-4AA2E25CBA07}" type="parTrans" cxnId="{E0AEBB39-A50F-4E58-915B-D3FFB86DF34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BD173B1-6211-493B-B073-9C198F45C660}" type="sibTrans" cxnId="{E0AEBB39-A50F-4E58-915B-D3FFB86DF34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50C791E-461E-4B55-A860-940248B08FB9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+mn-lt"/>
            </a:rPr>
            <a:t>МУП «НОВГОРОДСКИЙ ВОДОКАНАЛ»  - ЗАПУСК ЦЕХА ГИПОХЛОРИТА НАТРИЯ НА ЛЕВОБЕРЕЖНЫХ ВОДООЧИСТНЫХ СООРУЖЕНИЯХ</a:t>
          </a:r>
        </a:p>
        <a:p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– 40,0 млн. рублей)</a:t>
          </a:r>
        </a:p>
      </dgm:t>
    </dgm:pt>
    <dgm:pt modelId="{08E155E8-3EC2-4780-BE15-457F64B6B333}" type="parTrans" cxnId="{62E5DC53-F64A-4659-8835-070211F63E45}">
      <dgm:prSet/>
      <dgm:spPr/>
      <dgm:t>
        <a:bodyPr/>
        <a:lstStyle/>
        <a:p>
          <a:endParaRPr lang="ru-RU"/>
        </a:p>
      </dgm:t>
    </dgm:pt>
    <dgm:pt modelId="{E2F784D6-0EE3-4B43-822F-D96A6F788229}" type="sibTrans" cxnId="{62E5DC53-F64A-4659-8835-070211F63E45}">
      <dgm:prSet/>
      <dgm:spPr/>
      <dgm:t>
        <a:bodyPr/>
        <a:lstStyle/>
        <a:p>
          <a:endParaRPr lang="ru-RU"/>
        </a:p>
      </dgm:t>
    </dgm:pt>
    <dgm:pt modelId="{C70D31FE-5627-4E4D-AFD3-E09A6E4D53FB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+mn-lt"/>
            </a:rPr>
            <a:t>СТРОИТЕЛЬСТВО ОБЩЕОБРАЗОВАТЕЛЬНОЙ ШКОЛЫ В ПСКОВСКОМ ЖИЛОМ РАЙОНЕ</a:t>
          </a:r>
        </a:p>
        <a:p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– 949,4 млн. рублей)</a:t>
          </a:r>
        </a:p>
      </dgm:t>
    </dgm:pt>
    <dgm:pt modelId="{9DD8B702-AD3E-4B6A-99CF-EE6DDF426B21}" type="parTrans" cxnId="{AE3445BA-6E36-4D01-BF5D-19136592728E}">
      <dgm:prSet/>
      <dgm:spPr/>
      <dgm:t>
        <a:bodyPr/>
        <a:lstStyle/>
        <a:p>
          <a:endParaRPr lang="ru-RU"/>
        </a:p>
      </dgm:t>
    </dgm:pt>
    <dgm:pt modelId="{1A9B9D2C-7AEE-4E86-B10C-482663F5BA04}" type="sibTrans" cxnId="{AE3445BA-6E36-4D01-BF5D-19136592728E}">
      <dgm:prSet/>
      <dgm:spPr/>
      <dgm:t>
        <a:bodyPr/>
        <a:lstStyle/>
        <a:p>
          <a:endParaRPr lang="ru-RU"/>
        </a:p>
      </dgm:t>
    </dgm:pt>
    <dgm:pt modelId="{1CDD595F-6CC1-447D-BCF7-D06256F61431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+mn-lt"/>
            </a:rPr>
            <a:t>ООО «ИНВЕСТ-ДЕВЕЛОПМЕНТ» - СТРОИТЕЛЬСТВО РЕСТОРАННОГО КОМПЛЕКСА ПО</a:t>
          </a:r>
        </a:p>
        <a:p>
          <a:r>
            <a:rPr lang="ru-RU" sz="1400" dirty="0" smtClean="0">
              <a:solidFill>
                <a:schemeClr val="tx1"/>
              </a:solidFill>
              <a:latin typeface="+mn-lt"/>
            </a:rPr>
            <a:t>УЛ. ТРОИЦКАЯ (объем инвестиций – 150 млн. рублей)</a:t>
          </a:r>
        </a:p>
      </dgm:t>
    </dgm:pt>
    <dgm:pt modelId="{2B0E78E0-6CF9-4473-A84F-22947E2CCDD7}" type="parTrans" cxnId="{47376326-772D-4161-8BEE-C4902A8D8D19}">
      <dgm:prSet/>
      <dgm:spPr/>
      <dgm:t>
        <a:bodyPr/>
        <a:lstStyle/>
        <a:p>
          <a:endParaRPr lang="ru-RU"/>
        </a:p>
      </dgm:t>
    </dgm:pt>
    <dgm:pt modelId="{B813AC07-C0AF-4F86-A308-D4199B27E4A6}" type="sibTrans" cxnId="{47376326-772D-4161-8BEE-C4902A8D8D19}">
      <dgm:prSet/>
      <dgm:spPr/>
      <dgm:t>
        <a:bodyPr/>
        <a:lstStyle/>
        <a:p>
          <a:endParaRPr lang="ru-RU"/>
        </a:p>
      </dgm:t>
    </dgm:pt>
    <dgm:pt modelId="{EC47462B-7CB3-455D-A22D-D0AD3F9015EF}" type="pres">
      <dgm:prSet presAssocID="{426BE59D-9591-4CFC-AB01-E04FC6AC98F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4713C2-AEED-4260-ABA0-68DED8776EFB}" type="pres">
      <dgm:prSet presAssocID="{CB4A7513-1647-416B-A3E5-36514B03DCC1}" presName="comp" presStyleCnt="0"/>
      <dgm:spPr/>
    </dgm:pt>
    <dgm:pt modelId="{FDE9FE42-4A05-4755-995B-E9D76313D3F8}" type="pres">
      <dgm:prSet presAssocID="{CB4A7513-1647-416B-A3E5-36514B03DCC1}" presName="box" presStyleLbl="node1" presStyleIdx="0" presStyleCnt="7" custScaleX="99965" custScaleY="41570" custLinFactNeighborX="-405" custLinFactNeighborY="42870"/>
      <dgm:spPr/>
      <dgm:t>
        <a:bodyPr/>
        <a:lstStyle/>
        <a:p>
          <a:endParaRPr lang="ru-RU"/>
        </a:p>
      </dgm:t>
    </dgm:pt>
    <dgm:pt modelId="{0AA31A0F-D1F1-4263-949A-2694940288D3}" type="pres">
      <dgm:prSet presAssocID="{CB4A7513-1647-416B-A3E5-36514B03DCC1}" presName="img" presStyleLbl="fgImgPlace1" presStyleIdx="0" presStyleCnt="7" custScaleX="93181" custScaleY="43418" custLinFactNeighborX="-10299" custLinFactNeighborY="5353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A16C2F7-55B8-440E-B1C4-3E50485D0C57}" type="pres">
      <dgm:prSet presAssocID="{CB4A7513-1647-416B-A3E5-36514B03DCC1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D9F7AE-378E-4CB6-ACB5-348D58922CFE}" type="pres">
      <dgm:prSet presAssocID="{65B7AFCE-FA88-44C4-A0F1-96C7075A7C60}" presName="spacer" presStyleCnt="0"/>
      <dgm:spPr/>
    </dgm:pt>
    <dgm:pt modelId="{49B3C713-EC35-4366-9DA2-A0EBE62A3A18}" type="pres">
      <dgm:prSet presAssocID="{60EFD974-0D2D-4298-BFE4-95EF922D02D1}" presName="comp" presStyleCnt="0"/>
      <dgm:spPr/>
    </dgm:pt>
    <dgm:pt modelId="{E76147C9-3845-4104-AA24-A02D72AD2608}" type="pres">
      <dgm:prSet presAssocID="{60EFD974-0D2D-4298-BFE4-95EF922D02D1}" presName="box" presStyleLbl="node1" presStyleIdx="1" presStyleCnt="7" custScaleX="99965" custScaleY="39841" custLinFactNeighborY="35930"/>
      <dgm:spPr/>
      <dgm:t>
        <a:bodyPr/>
        <a:lstStyle/>
        <a:p>
          <a:endParaRPr lang="ru-RU"/>
        </a:p>
      </dgm:t>
    </dgm:pt>
    <dgm:pt modelId="{6F503BE1-5D0A-4236-8D30-3297A5AC7F19}" type="pres">
      <dgm:prSet presAssocID="{60EFD974-0D2D-4298-BFE4-95EF922D02D1}" presName="img" presStyleLbl="fgImgPlace1" presStyleIdx="1" presStyleCnt="7" custScaleX="93181" custScaleY="42065" custLinFactNeighborX="-10300" custLinFactNeighborY="4459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D996D04-B693-4FED-A9F0-595A42ECD2A6}" type="pres">
      <dgm:prSet presAssocID="{60EFD974-0D2D-4298-BFE4-95EF922D02D1}" presName="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6C88A5-179F-42EE-9254-C0073855D882}" type="pres">
      <dgm:prSet presAssocID="{438BB14D-78B6-467B-8D6E-51F951B063DF}" presName="spacer" presStyleCnt="0"/>
      <dgm:spPr/>
    </dgm:pt>
    <dgm:pt modelId="{8AEB8ED3-C611-4456-9FFD-FAEEB5A91B70}" type="pres">
      <dgm:prSet presAssocID="{F32CF294-32E4-4E17-A1B1-FFFD85FCD66C}" presName="comp" presStyleCnt="0"/>
      <dgm:spPr/>
    </dgm:pt>
    <dgm:pt modelId="{C5DCBFCB-5D95-42AA-A395-70E79D1444F6}" type="pres">
      <dgm:prSet presAssocID="{F32CF294-32E4-4E17-A1B1-FFFD85FCD66C}" presName="box" presStyleLbl="node1" presStyleIdx="2" presStyleCnt="7" custScaleX="99965" custScaleY="40381" custLinFactNeighborX="-17" custLinFactNeighborY="29046"/>
      <dgm:spPr/>
      <dgm:t>
        <a:bodyPr/>
        <a:lstStyle/>
        <a:p>
          <a:endParaRPr lang="ru-RU"/>
        </a:p>
      </dgm:t>
    </dgm:pt>
    <dgm:pt modelId="{04BBD719-E54C-424E-9CF1-611A4B5B7BA0}" type="pres">
      <dgm:prSet presAssocID="{F32CF294-32E4-4E17-A1B1-FFFD85FCD66C}" presName="img" presStyleLbl="fgImgPlace1" presStyleIdx="2" presStyleCnt="7" custScaleX="93181" custScaleY="42065" custLinFactNeighborX="-11680" custLinFactNeighborY="3677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E56417E-9819-4FA1-A8A0-20B94945FABC}" type="pres">
      <dgm:prSet presAssocID="{F32CF294-32E4-4E17-A1B1-FFFD85FCD66C}" presName="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A916C4-2166-430C-BC0D-2EE34B764232}" type="pres">
      <dgm:prSet presAssocID="{9767F9F6-F848-40F6-809B-2595FB26AAE2}" presName="spacer" presStyleCnt="0"/>
      <dgm:spPr/>
    </dgm:pt>
    <dgm:pt modelId="{2EF892B8-EA8C-4204-AE39-CCB863EFA918}" type="pres">
      <dgm:prSet presAssocID="{FC3E6C3A-A890-4F8E-9FEA-83347A09B986}" presName="comp" presStyleCnt="0"/>
      <dgm:spPr/>
    </dgm:pt>
    <dgm:pt modelId="{3EC77961-8508-42AF-A058-08820B041278}" type="pres">
      <dgm:prSet presAssocID="{FC3E6C3A-A890-4F8E-9FEA-83347A09B986}" presName="box" presStyleLbl="node1" presStyleIdx="3" presStyleCnt="7" custScaleX="99965" custScaleY="37044" custLinFactNeighborX="-135" custLinFactNeighborY="21712"/>
      <dgm:spPr/>
      <dgm:t>
        <a:bodyPr/>
        <a:lstStyle/>
        <a:p>
          <a:endParaRPr lang="ru-RU"/>
        </a:p>
      </dgm:t>
    </dgm:pt>
    <dgm:pt modelId="{31541D0F-FC80-485B-8426-F5415F04823D}" type="pres">
      <dgm:prSet presAssocID="{FC3E6C3A-A890-4F8E-9FEA-83347A09B986}" presName="img" presStyleLbl="fgImgPlace1" presStyleIdx="3" presStyleCnt="7" custScaleX="93181" custScaleY="42065" custLinFactNeighborX="-10299" custLinFactNeighborY="2744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EADA641-4698-41E8-B78F-9461C05001E8}" type="pres">
      <dgm:prSet presAssocID="{FC3E6C3A-A890-4F8E-9FEA-83347A09B986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921593-ABC6-42AB-943D-7EF7BB730D2B}" type="pres">
      <dgm:prSet presAssocID="{BBD173B1-6211-493B-B073-9C198F45C660}" presName="spacer" presStyleCnt="0"/>
      <dgm:spPr/>
    </dgm:pt>
    <dgm:pt modelId="{E33270F1-2D69-48CF-BE32-CCC5CC42AEB3}" type="pres">
      <dgm:prSet presAssocID="{F50C791E-461E-4B55-A860-940248B08FB9}" presName="comp" presStyleCnt="0"/>
      <dgm:spPr/>
    </dgm:pt>
    <dgm:pt modelId="{13B74764-7116-4308-8242-C2D29A8D28D0}" type="pres">
      <dgm:prSet presAssocID="{F50C791E-461E-4B55-A860-940248B08FB9}" presName="box" presStyleLbl="node1" presStyleIdx="4" presStyleCnt="7" custScaleX="99965" custScaleY="36062" custLinFactNeighborX="-270" custLinFactNeighborY="14732"/>
      <dgm:spPr/>
      <dgm:t>
        <a:bodyPr/>
        <a:lstStyle/>
        <a:p>
          <a:endParaRPr lang="ru-RU"/>
        </a:p>
      </dgm:t>
    </dgm:pt>
    <dgm:pt modelId="{2FA262ED-A475-4759-BE82-B997BE78809F}" type="pres">
      <dgm:prSet presAssocID="{F50C791E-461E-4B55-A860-940248B08FB9}" presName="img" presStyleLbl="fgImgPlace1" presStyleIdx="4" presStyleCnt="7" custScaleX="93181" custScaleY="42065" custLinFactNeighborX="-10299" custLinFactNeighborY="18408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A112631-9E99-4E80-8340-656833F65FC9}" type="pres">
      <dgm:prSet presAssocID="{F50C791E-461E-4B55-A860-940248B08FB9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E54A9D-7530-4D53-BA71-43BF3DB46E53}" type="pres">
      <dgm:prSet presAssocID="{E2F784D6-0EE3-4B43-822F-D96A6F788229}" presName="spacer" presStyleCnt="0"/>
      <dgm:spPr/>
    </dgm:pt>
    <dgm:pt modelId="{6674D541-0DC1-4C39-9E44-48CE9594DE12}" type="pres">
      <dgm:prSet presAssocID="{C70D31FE-5627-4E4D-AFD3-E09A6E4D53FB}" presName="comp" presStyleCnt="0"/>
      <dgm:spPr/>
    </dgm:pt>
    <dgm:pt modelId="{149653D1-D094-4F82-8488-2863C47BC92D}" type="pres">
      <dgm:prSet presAssocID="{C70D31FE-5627-4E4D-AFD3-E09A6E4D53FB}" presName="box" presStyleLbl="node1" presStyleIdx="5" presStyleCnt="7" custScaleX="99965" custScaleY="38645" custLinFactNeighborY="7351"/>
      <dgm:spPr/>
      <dgm:t>
        <a:bodyPr/>
        <a:lstStyle/>
        <a:p>
          <a:endParaRPr lang="ru-RU"/>
        </a:p>
      </dgm:t>
    </dgm:pt>
    <dgm:pt modelId="{F89EAA2C-46E6-4CF2-BB39-812D18AE4AA8}" type="pres">
      <dgm:prSet presAssocID="{C70D31FE-5627-4E4D-AFD3-E09A6E4D53FB}" presName="img" presStyleLbl="fgImgPlace1" presStyleIdx="5" presStyleCnt="7" custScaleX="93181" custScaleY="43914" custLinFactNeighborX="-12145" custLinFactNeighborY="9740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3F45053-C245-4D79-9F56-ECF8F5FBCAAD}" type="pres">
      <dgm:prSet presAssocID="{C70D31FE-5627-4E4D-AFD3-E09A6E4D53FB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2FFD2-A7C0-4E27-B5A0-9299702AF5F6}" type="pres">
      <dgm:prSet presAssocID="{1A9B9D2C-7AEE-4E86-B10C-482663F5BA04}" presName="spacer" presStyleCnt="0"/>
      <dgm:spPr/>
    </dgm:pt>
    <dgm:pt modelId="{FA4592CC-0BEB-44FA-A23C-61A87F45B7EC}" type="pres">
      <dgm:prSet presAssocID="{1CDD595F-6CC1-447D-BCF7-D06256F61431}" presName="comp" presStyleCnt="0"/>
      <dgm:spPr/>
    </dgm:pt>
    <dgm:pt modelId="{A2A32D52-CCA8-4849-A0F8-7D0032259920}" type="pres">
      <dgm:prSet presAssocID="{1CDD595F-6CC1-447D-BCF7-D06256F61431}" presName="box" presStyleLbl="node1" presStyleIdx="6" presStyleCnt="7" custScaleX="99965" custScaleY="39114"/>
      <dgm:spPr/>
      <dgm:t>
        <a:bodyPr/>
        <a:lstStyle/>
        <a:p>
          <a:endParaRPr lang="ru-RU"/>
        </a:p>
      </dgm:t>
    </dgm:pt>
    <dgm:pt modelId="{10324FCC-F662-4BDB-B51A-53D2393A0901}" type="pres">
      <dgm:prSet presAssocID="{1CDD595F-6CC1-447D-BCF7-D06256F61431}" presName="img" presStyleLbl="fgImgPlace1" presStyleIdx="6" presStyleCnt="7" custScaleX="93181" custScaleY="42065" custLinFactNeighborX="-10812" custLinFactNeighborY="664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634928A-138E-415C-BD36-A93C86B9EDB2}" type="pres">
      <dgm:prSet presAssocID="{1CDD595F-6CC1-447D-BCF7-D06256F61431}" presName="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4B1E69-2BA7-4603-AA15-0D7C47D60742}" type="presOf" srcId="{F32CF294-32E4-4E17-A1B1-FFFD85FCD66C}" destId="{6E56417E-9819-4FA1-A8A0-20B94945FABC}" srcOrd="1" destOrd="0" presId="urn:microsoft.com/office/officeart/2005/8/layout/vList4#1"/>
    <dgm:cxn modelId="{6D95D38A-2471-43A6-923E-2D4AF6BE7ECF}" type="presOf" srcId="{1CDD595F-6CC1-447D-BCF7-D06256F61431}" destId="{A2A32D52-CCA8-4849-A0F8-7D0032259920}" srcOrd="0" destOrd="0" presId="urn:microsoft.com/office/officeart/2005/8/layout/vList4#1"/>
    <dgm:cxn modelId="{DAC0FE92-E131-4505-B5A3-F4D609168A11}" type="presOf" srcId="{FC3E6C3A-A890-4F8E-9FEA-83347A09B986}" destId="{7EADA641-4698-41E8-B78F-9461C05001E8}" srcOrd="1" destOrd="0" presId="urn:microsoft.com/office/officeart/2005/8/layout/vList4#1"/>
    <dgm:cxn modelId="{62E5DC53-F64A-4659-8835-070211F63E45}" srcId="{426BE59D-9591-4CFC-AB01-E04FC6AC98FE}" destId="{F50C791E-461E-4B55-A860-940248B08FB9}" srcOrd="4" destOrd="0" parTransId="{08E155E8-3EC2-4780-BE15-457F64B6B333}" sibTransId="{E2F784D6-0EE3-4B43-822F-D96A6F788229}"/>
    <dgm:cxn modelId="{3BD771F6-4EDE-4906-8492-1F7717F46174}" type="presOf" srcId="{1CDD595F-6CC1-447D-BCF7-D06256F61431}" destId="{5634928A-138E-415C-BD36-A93C86B9EDB2}" srcOrd="1" destOrd="0" presId="urn:microsoft.com/office/officeart/2005/8/layout/vList4#1"/>
    <dgm:cxn modelId="{673BEFC7-1E4A-4562-B8BC-7154FA22F86C}" type="presOf" srcId="{60EFD974-0D2D-4298-BFE4-95EF922D02D1}" destId="{E76147C9-3845-4104-AA24-A02D72AD2608}" srcOrd="0" destOrd="0" presId="urn:microsoft.com/office/officeart/2005/8/layout/vList4#1"/>
    <dgm:cxn modelId="{0D8C5A9D-0C9E-4395-9C02-AB8C5D719BAE}" type="presOf" srcId="{F50C791E-461E-4B55-A860-940248B08FB9}" destId="{13B74764-7116-4308-8242-C2D29A8D28D0}" srcOrd="0" destOrd="0" presId="urn:microsoft.com/office/officeart/2005/8/layout/vList4#1"/>
    <dgm:cxn modelId="{170C660F-F309-448D-A0BE-9C8615989C6E}" type="presOf" srcId="{CB4A7513-1647-416B-A3E5-36514B03DCC1}" destId="{FDE9FE42-4A05-4755-995B-E9D76313D3F8}" srcOrd="0" destOrd="0" presId="urn:microsoft.com/office/officeart/2005/8/layout/vList4#1"/>
    <dgm:cxn modelId="{8EE2D22A-653E-4B2A-84DD-094FFBA2C4CD}" type="presOf" srcId="{C70D31FE-5627-4E4D-AFD3-E09A6E4D53FB}" destId="{149653D1-D094-4F82-8488-2863C47BC92D}" srcOrd="0" destOrd="0" presId="urn:microsoft.com/office/officeart/2005/8/layout/vList4#1"/>
    <dgm:cxn modelId="{626BB50C-B480-492F-BC2B-4681507B2C3D}" type="presOf" srcId="{F50C791E-461E-4B55-A860-940248B08FB9}" destId="{1A112631-9E99-4E80-8340-656833F65FC9}" srcOrd="1" destOrd="0" presId="urn:microsoft.com/office/officeart/2005/8/layout/vList4#1"/>
    <dgm:cxn modelId="{E0AEBB39-A50F-4E58-915B-D3FFB86DF34A}" srcId="{426BE59D-9591-4CFC-AB01-E04FC6AC98FE}" destId="{FC3E6C3A-A890-4F8E-9FEA-83347A09B986}" srcOrd="3" destOrd="0" parTransId="{6C512808-DF6E-4D13-92D2-4AA2E25CBA07}" sibTransId="{BBD173B1-6211-493B-B073-9C198F45C660}"/>
    <dgm:cxn modelId="{F19AA009-12CF-4500-8DC3-59939D44F24B}" type="presOf" srcId="{CB4A7513-1647-416B-A3E5-36514B03DCC1}" destId="{AA16C2F7-55B8-440E-B1C4-3E50485D0C57}" srcOrd="1" destOrd="0" presId="urn:microsoft.com/office/officeart/2005/8/layout/vList4#1"/>
    <dgm:cxn modelId="{359F21AD-0CD8-4AD9-9FB9-EC592A442425}" type="presOf" srcId="{60EFD974-0D2D-4298-BFE4-95EF922D02D1}" destId="{ED996D04-B693-4FED-A9F0-595A42ECD2A6}" srcOrd="1" destOrd="0" presId="urn:microsoft.com/office/officeart/2005/8/layout/vList4#1"/>
    <dgm:cxn modelId="{8DF4F649-7304-4011-9DD9-288ACD7A7C61}" type="presOf" srcId="{FC3E6C3A-A890-4F8E-9FEA-83347A09B986}" destId="{3EC77961-8508-42AF-A058-08820B041278}" srcOrd="0" destOrd="0" presId="urn:microsoft.com/office/officeart/2005/8/layout/vList4#1"/>
    <dgm:cxn modelId="{B81673C4-940E-4E6B-B502-922A79BF0BD8}" type="presOf" srcId="{F32CF294-32E4-4E17-A1B1-FFFD85FCD66C}" destId="{C5DCBFCB-5D95-42AA-A395-70E79D1444F6}" srcOrd="0" destOrd="0" presId="urn:microsoft.com/office/officeart/2005/8/layout/vList4#1"/>
    <dgm:cxn modelId="{34D5F800-F16D-4D31-BAB0-405B4565CB92}" srcId="{426BE59D-9591-4CFC-AB01-E04FC6AC98FE}" destId="{F32CF294-32E4-4E17-A1B1-FFFD85FCD66C}" srcOrd="2" destOrd="0" parTransId="{8C16C73F-F9C5-480D-A79F-600F43B33B6C}" sibTransId="{9767F9F6-F848-40F6-809B-2595FB26AAE2}"/>
    <dgm:cxn modelId="{3CB43AD1-F672-49B0-874F-77A4FC8AFC60}" srcId="{426BE59D-9591-4CFC-AB01-E04FC6AC98FE}" destId="{CB4A7513-1647-416B-A3E5-36514B03DCC1}" srcOrd="0" destOrd="0" parTransId="{1BEAB228-21A9-4C64-AF36-21F2FE6376E5}" sibTransId="{65B7AFCE-FA88-44C4-A0F1-96C7075A7C60}"/>
    <dgm:cxn modelId="{8AE14150-6A3D-4E61-B24F-F95DF31F526F}" srcId="{426BE59D-9591-4CFC-AB01-E04FC6AC98FE}" destId="{60EFD974-0D2D-4298-BFE4-95EF922D02D1}" srcOrd="1" destOrd="0" parTransId="{0AB99CFA-05A7-4851-AD0B-F853AE840BEE}" sibTransId="{438BB14D-78B6-467B-8D6E-51F951B063DF}"/>
    <dgm:cxn modelId="{AE3445BA-6E36-4D01-BF5D-19136592728E}" srcId="{426BE59D-9591-4CFC-AB01-E04FC6AC98FE}" destId="{C70D31FE-5627-4E4D-AFD3-E09A6E4D53FB}" srcOrd="5" destOrd="0" parTransId="{9DD8B702-AD3E-4B6A-99CF-EE6DDF426B21}" sibTransId="{1A9B9D2C-7AEE-4E86-B10C-482663F5BA04}"/>
    <dgm:cxn modelId="{47376326-772D-4161-8BEE-C4902A8D8D19}" srcId="{426BE59D-9591-4CFC-AB01-E04FC6AC98FE}" destId="{1CDD595F-6CC1-447D-BCF7-D06256F61431}" srcOrd="6" destOrd="0" parTransId="{2B0E78E0-6CF9-4473-A84F-22947E2CCDD7}" sibTransId="{B813AC07-C0AF-4F86-A308-D4199B27E4A6}"/>
    <dgm:cxn modelId="{79B26400-0303-450A-8629-DCC501CBF72C}" type="presOf" srcId="{C70D31FE-5627-4E4D-AFD3-E09A6E4D53FB}" destId="{93F45053-C245-4D79-9F56-ECF8F5FBCAAD}" srcOrd="1" destOrd="0" presId="urn:microsoft.com/office/officeart/2005/8/layout/vList4#1"/>
    <dgm:cxn modelId="{77636DFB-1B9E-4C4E-AF3B-F0606B33B495}" type="presOf" srcId="{426BE59D-9591-4CFC-AB01-E04FC6AC98FE}" destId="{EC47462B-7CB3-455D-A22D-D0AD3F9015EF}" srcOrd="0" destOrd="0" presId="urn:microsoft.com/office/officeart/2005/8/layout/vList4#1"/>
    <dgm:cxn modelId="{429F32BE-E91F-4E9B-920C-978458BD13C3}" type="presParOf" srcId="{EC47462B-7CB3-455D-A22D-D0AD3F9015EF}" destId="{644713C2-AEED-4260-ABA0-68DED8776EFB}" srcOrd="0" destOrd="0" presId="urn:microsoft.com/office/officeart/2005/8/layout/vList4#1"/>
    <dgm:cxn modelId="{D2EA5D33-674D-4806-BEA3-3AD1A90F1F53}" type="presParOf" srcId="{644713C2-AEED-4260-ABA0-68DED8776EFB}" destId="{FDE9FE42-4A05-4755-995B-E9D76313D3F8}" srcOrd="0" destOrd="0" presId="urn:microsoft.com/office/officeart/2005/8/layout/vList4#1"/>
    <dgm:cxn modelId="{7E168EB9-E571-4729-A0C2-3F404E3B9A72}" type="presParOf" srcId="{644713C2-AEED-4260-ABA0-68DED8776EFB}" destId="{0AA31A0F-D1F1-4263-949A-2694940288D3}" srcOrd="1" destOrd="0" presId="urn:microsoft.com/office/officeart/2005/8/layout/vList4#1"/>
    <dgm:cxn modelId="{81AC34B2-CF9F-4BEF-9721-48B4498B6ADA}" type="presParOf" srcId="{644713C2-AEED-4260-ABA0-68DED8776EFB}" destId="{AA16C2F7-55B8-440E-B1C4-3E50485D0C57}" srcOrd="2" destOrd="0" presId="urn:microsoft.com/office/officeart/2005/8/layout/vList4#1"/>
    <dgm:cxn modelId="{25800942-B6BF-4A43-B5C4-0F7548410BAD}" type="presParOf" srcId="{EC47462B-7CB3-455D-A22D-D0AD3F9015EF}" destId="{E2D9F7AE-378E-4CB6-ACB5-348D58922CFE}" srcOrd="1" destOrd="0" presId="urn:microsoft.com/office/officeart/2005/8/layout/vList4#1"/>
    <dgm:cxn modelId="{931A72EB-46CD-49D1-B0D2-B2E843498219}" type="presParOf" srcId="{EC47462B-7CB3-455D-A22D-D0AD3F9015EF}" destId="{49B3C713-EC35-4366-9DA2-A0EBE62A3A18}" srcOrd="2" destOrd="0" presId="urn:microsoft.com/office/officeart/2005/8/layout/vList4#1"/>
    <dgm:cxn modelId="{6DBFB401-E7EB-4CA6-9D6B-0466F65F9466}" type="presParOf" srcId="{49B3C713-EC35-4366-9DA2-A0EBE62A3A18}" destId="{E76147C9-3845-4104-AA24-A02D72AD2608}" srcOrd="0" destOrd="0" presId="urn:microsoft.com/office/officeart/2005/8/layout/vList4#1"/>
    <dgm:cxn modelId="{F0D0C23A-4B10-47EB-A012-2F56D2E689C0}" type="presParOf" srcId="{49B3C713-EC35-4366-9DA2-A0EBE62A3A18}" destId="{6F503BE1-5D0A-4236-8D30-3297A5AC7F19}" srcOrd="1" destOrd="0" presId="urn:microsoft.com/office/officeart/2005/8/layout/vList4#1"/>
    <dgm:cxn modelId="{30B8A206-DD4A-49CA-96BD-0EEF7022DB0E}" type="presParOf" srcId="{49B3C713-EC35-4366-9DA2-A0EBE62A3A18}" destId="{ED996D04-B693-4FED-A9F0-595A42ECD2A6}" srcOrd="2" destOrd="0" presId="urn:microsoft.com/office/officeart/2005/8/layout/vList4#1"/>
    <dgm:cxn modelId="{D2F7A9F9-0D68-4D6D-9D97-04ED43B3D5A4}" type="presParOf" srcId="{EC47462B-7CB3-455D-A22D-D0AD3F9015EF}" destId="{3C6C88A5-179F-42EE-9254-C0073855D882}" srcOrd="3" destOrd="0" presId="urn:microsoft.com/office/officeart/2005/8/layout/vList4#1"/>
    <dgm:cxn modelId="{6BD809A0-D3FD-4192-BE6A-D4BA70468F54}" type="presParOf" srcId="{EC47462B-7CB3-455D-A22D-D0AD3F9015EF}" destId="{8AEB8ED3-C611-4456-9FFD-FAEEB5A91B70}" srcOrd="4" destOrd="0" presId="urn:microsoft.com/office/officeart/2005/8/layout/vList4#1"/>
    <dgm:cxn modelId="{5CEDD70E-3CC2-4F7A-BE68-944EA5DA7A3A}" type="presParOf" srcId="{8AEB8ED3-C611-4456-9FFD-FAEEB5A91B70}" destId="{C5DCBFCB-5D95-42AA-A395-70E79D1444F6}" srcOrd="0" destOrd="0" presId="urn:microsoft.com/office/officeart/2005/8/layout/vList4#1"/>
    <dgm:cxn modelId="{0131A694-683C-49E7-BD45-81F8B2EFBA12}" type="presParOf" srcId="{8AEB8ED3-C611-4456-9FFD-FAEEB5A91B70}" destId="{04BBD719-E54C-424E-9CF1-611A4B5B7BA0}" srcOrd="1" destOrd="0" presId="urn:microsoft.com/office/officeart/2005/8/layout/vList4#1"/>
    <dgm:cxn modelId="{2D2075A8-E9BB-4D63-BAE4-D58AB34518AD}" type="presParOf" srcId="{8AEB8ED3-C611-4456-9FFD-FAEEB5A91B70}" destId="{6E56417E-9819-4FA1-A8A0-20B94945FABC}" srcOrd="2" destOrd="0" presId="urn:microsoft.com/office/officeart/2005/8/layout/vList4#1"/>
    <dgm:cxn modelId="{1D77FCEE-EC22-40DC-BE66-90A0DA8E8C02}" type="presParOf" srcId="{EC47462B-7CB3-455D-A22D-D0AD3F9015EF}" destId="{E9A916C4-2166-430C-BC0D-2EE34B764232}" srcOrd="5" destOrd="0" presId="urn:microsoft.com/office/officeart/2005/8/layout/vList4#1"/>
    <dgm:cxn modelId="{9CF89183-0858-44EC-A741-4783C9DCEDFC}" type="presParOf" srcId="{EC47462B-7CB3-455D-A22D-D0AD3F9015EF}" destId="{2EF892B8-EA8C-4204-AE39-CCB863EFA918}" srcOrd="6" destOrd="0" presId="urn:microsoft.com/office/officeart/2005/8/layout/vList4#1"/>
    <dgm:cxn modelId="{7997947D-D886-4954-AD2D-1844691D068D}" type="presParOf" srcId="{2EF892B8-EA8C-4204-AE39-CCB863EFA918}" destId="{3EC77961-8508-42AF-A058-08820B041278}" srcOrd="0" destOrd="0" presId="urn:microsoft.com/office/officeart/2005/8/layout/vList4#1"/>
    <dgm:cxn modelId="{7A31CF2E-AB7C-46DC-8F8B-EB09165008DD}" type="presParOf" srcId="{2EF892B8-EA8C-4204-AE39-CCB863EFA918}" destId="{31541D0F-FC80-485B-8426-F5415F04823D}" srcOrd="1" destOrd="0" presId="urn:microsoft.com/office/officeart/2005/8/layout/vList4#1"/>
    <dgm:cxn modelId="{538589D8-4678-41CE-8D6D-6AFD59B22543}" type="presParOf" srcId="{2EF892B8-EA8C-4204-AE39-CCB863EFA918}" destId="{7EADA641-4698-41E8-B78F-9461C05001E8}" srcOrd="2" destOrd="0" presId="urn:microsoft.com/office/officeart/2005/8/layout/vList4#1"/>
    <dgm:cxn modelId="{10D68697-E073-4393-B1AD-0C1C79E7C4E5}" type="presParOf" srcId="{EC47462B-7CB3-455D-A22D-D0AD3F9015EF}" destId="{A2921593-ABC6-42AB-943D-7EF7BB730D2B}" srcOrd="7" destOrd="0" presId="urn:microsoft.com/office/officeart/2005/8/layout/vList4#1"/>
    <dgm:cxn modelId="{4B41C139-A90E-4B8A-AEC5-AE8DEAA93E75}" type="presParOf" srcId="{EC47462B-7CB3-455D-A22D-D0AD3F9015EF}" destId="{E33270F1-2D69-48CF-BE32-CCC5CC42AEB3}" srcOrd="8" destOrd="0" presId="urn:microsoft.com/office/officeart/2005/8/layout/vList4#1"/>
    <dgm:cxn modelId="{39C6244F-A60A-4B3D-A345-30A6D65CEBDC}" type="presParOf" srcId="{E33270F1-2D69-48CF-BE32-CCC5CC42AEB3}" destId="{13B74764-7116-4308-8242-C2D29A8D28D0}" srcOrd="0" destOrd="0" presId="urn:microsoft.com/office/officeart/2005/8/layout/vList4#1"/>
    <dgm:cxn modelId="{36E5EE11-97F7-45C2-B893-3FCC8C5472E0}" type="presParOf" srcId="{E33270F1-2D69-48CF-BE32-CCC5CC42AEB3}" destId="{2FA262ED-A475-4759-BE82-B997BE78809F}" srcOrd="1" destOrd="0" presId="urn:microsoft.com/office/officeart/2005/8/layout/vList4#1"/>
    <dgm:cxn modelId="{BEBAE53F-EE6E-47F0-BA2B-0B2DC1E0E9A9}" type="presParOf" srcId="{E33270F1-2D69-48CF-BE32-CCC5CC42AEB3}" destId="{1A112631-9E99-4E80-8340-656833F65FC9}" srcOrd="2" destOrd="0" presId="urn:microsoft.com/office/officeart/2005/8/layout/vList4#1"/>
    <dgm:cxn modelId="{799C5C01-D2F7-4FF8-AF60-D2D00D3975B6}" type="presParOf" srcId="{EC47462B-7CB3-455D-A22D-D0AD3F9015EF}" destId="{B5E54A9D-7530-4D53-BA71-43BF3DB46E53}" srcOrd="9" destOrd="0" presId="urn:microsoft.com/office/officeart/2005/8/layout/vList4#1"/>
    <dgm:cxn modelId="{84ED5D3B-216F-43E3-92D3-C80AD24D83A4}" type="presParOf" srcId="{EC47462B-7CB3-455D-A22D-D0AD3F9015EF}" destId="{6674D541-0DC1-4C39-9E44-48CE9594DE12}" srcOrd="10" destOrd="0" presId="urn:microsoft.com/office/officeart/2005/8/layout/vList4#1"/>
    <dgm:cxn modelId="{607DE814-AEA5-4E16-8534-2E7267CC9846}" type="presParOf" srcId="{6674D541-0DC1-4C39-9E44-48CE9594DE12}" destId="{149653D1-D094-4F82-8488-2863C47BC92D}" srcOrd="0" destOrd="0" presId="urn:microsoft.com/office/officeart/2005/8/layout/vList4#1"/>
    <dgm:cxn modelId="{0F231416-2E8A-4B8C-9338-B1CEE370CD0C}" type="presParOf" srcId="{6674D541-0DC1-4C39-9E44-48CE9594DE12}" destId="{F89EAA2C-46E6-4CF2-BB39-812D18AE4AA8}" srcOrd="1" destOrd="0" presId="urn:microsoft.com/office/officeart/2005/8/layout/vList4#1"/>
    <dgm:cxn modelId="{AFA3CBD2-60C7-4E44-93DE-9F36AFF51350}" type="presParOf" srcId="{6674D541-0DC1-4C39-9E44-48CE9594DE12}" destId="{93F45053-C245-4D79-9F56-ECF8F5FBCAAD}" srcOrd="2" destOrd="0" presId="urn:microsoft.com/office/officeart/2005/8/layout/vList4#1"/>
    <dgm:cxn modelId="{14343FFE-8D27-43FF-89D7-3BC4C9B7357C}" type="presParOf" srcId="{EC47462B-7CB3-455D-A22D-D0AD3F9015EF}" destId="{7892FFD2-A7C0-4E27-B5A0-9299702AF5F6}" srcOrd="11" destOrd="0" presId="urn:microsoft.com/office/officeart/2005/8/layout/vList4#1"/>
    <dgm:cxn modelId="{ACA258E5-2BF9-422B-95A9-7D5F75C19AC8}" type="presParOf" srcId="{EC47462B-7CB3-455D-A22D-D0AD3F9015EF}" destId="{FA4592CC-0BEB-44FA-A23C-61A87F45B7EC}" srcOrd="12" destOrd="0" presId="urn:microsoft.com/office/officeart/2005/8/layout/vList4#1"/>
    <dgm:cxn modelId="{2AFE4CD9-C7E8-4333-9D9F-6EF6316E5761}" type="presParOf" srcId="{FA4592CC-0BEB-44FA-A23C-61A87F45B7EC}" destId="{A2A32D52-CCA8-4849-A0F8-7D0032259920}" srcOrd="0" destOrd="0" presId="urn:microsoft.com/office/officeart/2005/8/layout/vList4#1"/>
    <dgm:cxn modelId="{D2C8F42C-1AD7-446F-92D7-8259A2D4D94D}" type="presParOf" srcId="{FA4592CC-0BEB-44FA-A23C-61A87F45B7EC}" destId="{10324FCC-F662-4BDB-B51A-53D2393A0901}" srcOrd="1" destOrd="0" presId="urn:microsoft.com/office/officeart/2005/8/layout/vList4#1"/>
    <dgm:cxn modelId="{667A6364-FD5E-42CA-BBD1-01BDABAE5FDD}" type="presParOf" srcId="{FA4592CC-0BEB-44FA-A23C-61A87F45B7EC}" destId="{5634928A-138E-415C-BD36-A93C86B9EDB2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6BE59D-9591-4CFC-AB01-E04FC6AC98FE}" type="doc">
      <dgm:prSet loTypeId="urn:microsoft.com/office/officeart/2005/8/layout/vList4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4A7513-1647-416B-A3E5-36514B03DCC1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marL="0" indent="0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ПАО «АКРОН» -  4 ПРОЕКТА:</a:t>
          </a:r>
        </a:p>
        <a:p>
          <a:pPr marL="177800" indent="0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СТРОИТЕЛЬСТВО ТРЕХ АГРЕГАТОВ АЗОТНОЙ КИСЛОТЫ МОЩНОСТЬЮ 405 ТЫС. ТОНН В ГОД (объем инвестиций – 5 400 млн. рублей);</a:t>
          </a:r>
        </a:p>
        <a:p>
          <a:pPr marL="177800" indent="0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ТЕХНОЛОГИЧЕСКОЕ ПЕРЕВООРУЖЕНИЕ АММИАКА 4 ДО ПРОИЗВОДИТЕЛЬНОСТИ 2500 ТОНН В СУТКИ (объем инвестиций – 2 700 млн. рублей);</a:t>
          </a:r>
        </a:p>
        <a:p>
          <a:pPr marL="17780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СТРОИТЕЛЬСТВО УСТАНОВКИ ГРАНУЛИРОВАНИЯ КАРБАМИДА</a:t>
          </a:r>
        </a:p>
        <a:p>
          <a:pPr marL="17780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–    2 550 млн. рублей);</a:t>
          </a:r>
        </a:p>
        <a:p>
          <a:pPr marL="177800" indent="0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ТЕХНОЛОГИЧЕСКОЕ ПЕРЕВООРУЖЕНИЕ НИТРОАММОФОСКИ С УВЕЛИЧЕНИЕМ МОЩНОСТИ АГРЕГАТОВ №1 И №2 ДО 2 500 ТОНН В СУТКИ (объем инвестиций – </a:t>
          </a:r>
        </a:p>
        <a:p>
          <a:pPr marL="177800" indent="0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1 542 млн. рублей)</a:t>
          </a:r>
        </a:p>
      </dgm:t>
    </dgm:pt>
    <dgm:pt modelId="{1BEAB228-21A9-4C64-AF36-21F2FE6376E5}" type="parTrans" cxnId="{3CB43AD1-F672-49B0-874F-77A4FC8AFC6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5B7AFCE-FA88-44C4-A0F1-96C7075A7C60}" type="sibTrans" cxnId="{3CB43AD1-F672-49B0-874F-77A4FC8AFC6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0EFD974-0D2D-4298-BFE4-95EF922D02D1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АО «ДЕКА» - УСТАНОВКА НОВОЙ УПАКОВОЧНОЙ ЛИНИИ И ВАРОЧНОГО ОБОРУДОВАНИЯ</a:t>
          </a:r>
        </a:p>
        <a:p>
          <a:pPr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– 530</a:t>
          </a:r>
          <a:r>
            <a:rPr lang="ru-RU" sz="14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+mn-lt"/>
            </a:rPr>
            <a:t>млн. рублей, будет создано 86 рабочих места)</a:t>
          </a:r>
        </a:p>
      </dgm:t>
    </dgm:pt>
    <dgm:pt modelId="{0AB99CFA-05A7-4851-AD0B-F853AE840BEE}" type="parTrans" cxnId="{8AE14150-6A3D-4E61-B24F-F95DF31F526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38BB14D-78B6-467B-8D6E-51F951B063DF}" type="sibTrans" cxnId="{8AE14150-6A3D-4E61-B24F-F95DF31F526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C3E6C3A-A890-4F8E-9FEA-83347A09B986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+mn-lt"/>
            </a:rPr>
            <a:t>ООО «КАТ» - СТРОИТЕЛЬСТВО ЗАВОДА ПО ПРОИЗВОДСТВУ ЭЛЕКТРОТЕХНИЧЕСКОГО ОБОРУДОВАНИЯ (объем инвестиций 500 млн. рублей, будет создано 250 рабочих мест)</a:t>
          </a:r>
        </a:p>
      </dgm:t>
    </dgm:pt>
    <dgm:pt modelId="{6C512808-DF6E-4D13-92D2-4AA2E25CBA07}" type="parTrans" cxnId="{E0AEBB39-A50F-4E58-915B-D3FFB86DF34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BD173B1-6211-493B-B073-9C198F45C660}" type="sibTrans" cxnId="{E0AEBB39-A50F-4E58-915B-D3FFB86DF34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2F750FB-7C3D-4186-907F-8B1DD84F1B46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ООО «Т-АРМ» - СТРОИТЕЛЬСТВО МАШИНОСТРОИТЕЛЬНОГО ПРЕДПРИЯТИЯ</a:t>
          </a:r>
        </a:p>
        <a:p>
          <a:pPr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– 450 млн. рублей, будет создано 100 рабочих мест)</a:t>
          </a:r>
        </a:p>
      </dgm:t>
    </dgm:pt>
    <dgm:pt modelId="{63FE22AB-7C11-4CD0-B6AE-568810D59458}" type="parTrans" cxnId="{A9FA42F9-8420-4377-A93F-2DF4A9F32C55}">
      <dgm:prSet/>
      <dgm:spPr/>
      <dgm:t>
        <a:bodyPr/>
        <a:lstStyle/>
        <a:p>
          <a:endParaRPr lang="ru-RU"/>
        </a:p>
      </dgm:t>
    </dgm:pt>
    <dgm:pt modelId="{9915087B-BF9E-4CC8-A03C-F8A92408F020}" type="sibTrans" cxnId="{A9FA42F9-8420-4377-A93F-2DF4A9F32C55}">
      <dgm:prSet/>
      <dgm:spPr/>
      <dgm:t>
        <a:bodyPr/>
        <a:lstStyle/>
        <a:p>
          <a:endParaRPr lang="ru-RU"/>
        </a:p>
      </dgm:t>
    </dgm:pt>
    <dgm:pt modelId="{FCC92F4B-FC8F-4D29-B35F-D14B3EE283C2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ООО «МАГМАНИТ» - СТРОИТЕЛЬСТВО ЗАВОДА ПО ПРОИЗВОДСТВУ СТЕКЛОВОЛОКНА(объем инвестиций – 780 млн. рублей)</a:t>
          </a:r>
        </a:p>
      </dgm:t>
    </dgm:pt>
    <dgm:pt modelId="{526A1138-9E1C-433E-A16D-4EF8937BEDE1}" type="parTrans" cxnId="{B8413C9C-7867-4A68-809A-BADCC288B851}">
      <dgm:prSet/>
      <dgm:spPr/>
      <dgm:t>
        <a:bodyPr/>
        <a:lstStyle/>
        <a:p>
          <a:endParaRPr lang="ru-RU"/>
        </a:p>
      </dgm:t>
    </dgm:pt>
    <dgm:pt modelId="{0D36FF49-2F7C-446F-B1CE-15DF36C569BC}" type="sibTrans" cxnId="{B8413C9C-7867-4A68-809A-BADCC288B851}">
      <dgm:prSet/>
      <dgm:spPr/>
      <dgm:t>
        <a:bodyPr/>
        <a:lstStyle/>
        <a:p>
          <a:endParaRPr lang="ru-RU"/>
        </a:p>
      </dgm:t>
    </dgm:pt>
    <dgm:pt modelId="{DB39A765-CA20-44EF-84CC-3CDB179D5BEA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effectLst/>
              <a:latin typeface="+mn-lt"/>
              <a:ea typeface="Calibri"/>
              <a:cs typeface="Calibri" pitchFamily="34" charset="0"/>
            </a:rPr>
            <a:t>ООО «АМКОР ФЛЕКСИБЛЗ НОВГОРОД» </a:t>
          </a:r>
          <a:r>
            <a:rPr lang="ru-RU" sz="1400" dirty="0" smtClean="0">
              <a:solidFill>
                <a:schemeClr val="tx1"/>
              </a:solidFill>
              <a:latin typeface="+mn-lt"/>
            </a:rPr>
            <a:t>- РАСШИРЕНИЕ И МОДЕРНИЗАЦИЯ ПРОИЗВОДСТВА (объем инвестиций – 520</a:t>
          </a:r>
          <a:r>
            <a:rPr lang="ru-RU" sz="14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+mn-lt"/>
            </a:rPr>
            <a:t>млн. рублей)</a:t>
          </a:r>
        </a:p>
      </dgm:t>
    </dgm:pt>
    <dgm:pt modelId="{7AFF8BCF-A1D4-4A9F-826C-BF3DA2C95BCF}" type="parTrans" cxnId="{08158CC3-F4B8-445C-AE70-DA7B6A7C7FEB}">
      <dgm:prSet/>
      <dgm:spPr/>
      <dgm:t>
        <a:bodyPr/>
        <a:lstStyle/>
        <a:p>
          <a:endParaRPr lang="ru-RU"/>
        </a:p>
      </dgm:t>
    </dgm:pt>
    <dgm:pt modelId="{0A4EDF7D-920F-4562-AF15-5FC247736575}" type="sibTrans" cxnId="{08158CC3-F4B8-445C-AE70-DA7B6A7C7FEB}">
      <dgm:prSet/>
      <dgm:spPr/>
      <dgm:t>
        <a:bodyPr/>
        <a:lstStyle/>
        <a:p>
          <a:endParaRPr lang="ru-RU"/>
        </a:p>
      </dgm:t>
    </dgm:pt>
    <dgm:pt modelId="{EC47462B-7CB3-455D-A22D-D0AD3F9015EF}" type="pres">
      <dgm:prSet presAssocID="{426BE59D-9591-4CFC-AB01-E04FC6AC98F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4713C2-AEED-4260-ABA0-68DED8776EFB}" type="pres">
      <dgm:prSet presAssocID="{CB4A7513-1647-416B-A3E5-36514B03DCC1}" presName="comp" presStyleCnt="0"/>
      <dgm:spPr/>
    </dgm:pt>
    <dgm:pt modelId="{FDE9FE42-4A05-4755-995B-E9D76313D3F8}" type="pres">
      <dgm:prSet presAssocID="{CB4A7513-1647-416B-A3E5-36514B03DCC1}" presName="box" presStyleLbl="node1" presStyleIdx="0" presStyleCnt="6" custScaleX="99999" custScaleY="181645" custLinFactNeighborX="-1" custLinFactNeighborY="36097"/>
      <dgm:spPr/>
      <dgm:t>
        <a:bodyPr/>
        <a:lstStyle/>
        <a:p>
          <a:endParaRPr lang="ru-RU"/>
        </a:p>
      </dgm:t>
    </dgm:pt>
    <dgm:pt modelId="{0AA31A0F-D1F1-4263-949A-2694940288D3}" type="pres">
      <dgm:prSet presAssocID="{CB4A7513-1647-416B-A3E5-36514B03DCC1}" presName="img" presStyleLbl="fgImgPlace1" presStyleIdx="0" presStyleCnt="6" custScaleX="97628" custScaleY="213459" custLinFactNeighborX="-3953" custLinFactNeighborY="4525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A16C2F7-55B8-440E-B1C4-3E50485D0C57}" type="pres">
      <dgm:prSet presAssocID="{CB4A7513-1647-416B-A3E5-36514B03DCC1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D9F7AE-378E-4CB6-ACB5-348D58922CFE}" type="pres">
      <dgm:prSet presAssocID="{65B7AFCE-FA88-44C4-A0F1-96C7075A7C60}" presName="spacer" presStyleCnt="0"/>
      <dgm:spPr/>
    </dgm:pt>
    <dgm:pt modelId="{49B3C713-EC35-4366-9DA2-A0EBE62A3A18}" type="pres">
      <dgm:prSet presAssocID="{60EFD974-0D2D-4298-BFE4-95EF922D02D1}" presName="comp" presStyleCnt="0"/>
      <dgm:spPr/>
    </dgm:pt>
    <dgm:pt modelId="{E76147C9-3845-4104-AA24-A02D72AD2608}" type="pres">
      <dgm:prSet presAssocID="{60EFD974-0D2D-4298-BFE4-95EF922D02D1}" presName="box" presStyleLbl="node1" presStyleIdx="1" presStyleCnt="6" custScaleX="99965" custScaleY="45257" custLinFactNeighborX="-17" custLinFactNeighborY="28886"/>
      <dgm:spPr/>
      <dgm:t>
        <a:bodyPr/>
        <a:lstStyle/>
        <a:p>
          <a:endParaRPr lang="ru-RU"/>
        </a:p>
      </dgm:t>
    </dgm:pt>
    <dgm:pt modelId="{6F503BE1-5D0A-4236-8D30-3297A5AC7F19}" type="pres">
      <dgm:prSet presAssocID="{60EFD974-0D2D-4298-BFE4-95EF922D02D1}" presName="img" presStyleLbl="fgImgPlace1" presStyleIdx="1" presStyleCnt="6" custScaleX="96277" custScaleY="51189" custLinFactNeighborX="-5502" custLinFactNeighborY="35769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D996D04-B693-4FED-A9F0-595A42ECD2A6}" type="pres">
      <dgm:prSet presAssocID="{60EFD974-0D2D-4298-BFE4-95EF922D02D1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6C88A5-179F-42EE-9254-C0073855D882}" type="pres">
      <dgm:prSet presAssocID="{438BB14D-78B6-467B-8D6E-51F951B063DF}" presName="spacer" presStyleCnt="0"/>
      <dgm:spPr/>
    </dgm:pt>
    <dgm:pt modelId="{12D08C21-B5CE-4499-A04E-00C69E6E9C2F}" type="pres">
      <dgm:prSet presAssocID="{FCC92F4B-FC8F-4D29-B35F-D14B3EE283C2}" presName="comp" presStyleCnt="0"/>
      <dgm:spPr/>
    </dgm:pt>
    <dgm:pt modelId="{622EE310-E6B5-45B8-B6A7-899C0E1A6CDF}" type="pres">
      <dgm:prSet presAssocID="{FCC92F4B-FC8F-4D29-B35F-D14B3EE283C2}" presName="box" presStyleLbl="node1" presStyleIdx="2" presStyleCnt="6" custScaleY="43653" custLinFactNeighborY="22230"/>
      <dgm:spPr/>
      <dgm:t>
        <a:bodyPr/>
        <a:lstStyle/>
        <a:p>
          <a:endParaRPr lang="ru-RU"/>
        </a:p>
      </dgm:t>
    </dgm:pt>
    <dgm:pt modelId="{A526F542-1A35-43F1-AA69-490F9FCD7067}" type="pres">
      <dgm:prSet presAssocID="{FCC92F4B-FC8F-4D29-B35F-D14B3EE283C2}" presName="img" presStyleLbl="fgImgPlace1" presStyleIdx="2" presStyleCnt="6" custScaleX="96277" custScaleY="51189" custLinFactNeighborX="-5502" custLinFactNeighborY="2751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4B1B09C-475E-486F-98A2-1A297A43F58D}" type="pres">
      <dgm:prSet presAssocID="{FCC92F4B-FC8F-4D29-B35F-D14B3EE283C2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A1C5FB-9BF5-4938-8EBE-6DB0BE4F2EE2}" type="pres">
      <dgm:prSet presAssocID="{0D36FF49-2F7C-446F-B1CE-15DF36C569BC}" presName="spacer" presStyleCnt="0"/>
      <dgm:spPr/>
    </dgm:pt>
    <dgm:pt modelId="{8D3ED657-A35D-4A4E-931E-061F3DF25DC0}" type="pres">
      <dgm:prSet presAssocID="{DB39A765-CA20-44EF-84CC-3CDB179D5BEA}" presName="comp" presStyleCnt="0"/>
      <dgm:spPr/>
    </dgm:pt>
    <dgm:pt modelId="{DDAA9A33-4B3D-4CFC-85ED-8A93FE9D303F}" type="pres">
      <dgm:prSet presAssocID="{DB39A765-CA20-44EF-84CC-3CDB179D5BEA}" presName="box" presStyleLbl="node1" presStyleIdx="3" presStyleCnt="6" custScaleY="43928" custLinFactNeighborY="14524"/>
      <dgm:spPr/>
      <dgm:t>
        <a:bodyPr/>
        <a:lstStyle/>
        <a:p>
          <a:endParaRPr lang="ru-RU"/>
        </a:p>
      </dgm:t>
    </dgm:pt>
    <dgm:pt modelId="{C18F2832-B212-4184-974F-DC9F73F1F583}" type="pres">
      <dgm:prSet presAssocID="{DB39A765-CA20-44EF-84CC-3CDB179D5BEA}" presName="img" presStyleLbl="fgImgPlace1" presStyleIdx="3" presStyleCnt="6" custScaleX="96277" custScaleY="51189" custLinFactNeighborX="-6177" custLinFactNeighborY="18462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6E23116-3297-40A8-A873-71846C48E500}" type="pres">
      <dgm:prSet presAssocID="{DB39A765-CA20-44EF-84CC-3CDB179D5BEA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8E42D1-4C72-4968-B595-080DB4082587}" type="pres">
      <dgm:prSet presAssocID="{0A4EDF7D-920F-4562-AF15-5FC247736575}" presName="spacer" presStyleCnt="0"/>
      <dgm:spPr/>
    </dgm:pt>
    <dgm:pt modelId="{2EF892B8-EA8C-4204-AE39-CCB863EFA918}" type="pres">
      <dgm:prSet presAssocID="{FC3E6C3A-A890-4F8E-9FEA-83347A09B986}" presName="comp" presStyleCnt="0"/>
      <dgm:spPr/>
    </dgm:pt>
    <dgm:pt modelId="{3EC77961-8508-42AF-A058-08820B041278}" type="pres">
      <dgm:prSet presAssocID="{FC3E6C3A-A890-4F8E-9FEA-83347A09B986}" presName="box" presStyleLbl="node1" presStyleIdx="4" presStyleCnt="6" custScaleX="99965" custScaleY="44440" custLinFactNeighborX="18" custLinFactNeighborY="7117"/>
      <dgm:spPr/>
      <dgm:t>
        <a:bodyPr/>
        <a:lstStyle/>
        <a:p>
          <a:endParaRPr lang="ru-RU"/>
        </a:p>
      </dgm:t>
    </dgm:pt>
    <dgm:pt modelId="{31541D0F-FC80-485B-8426-F5415F04823D}" type="pres">
      <dgm:prSet presAssocID="{FC3E6C3A-A890-4F8E-9FEA-83347A09B986}" presName="img" presStyleLbl="fgImgPlace1" presStyleIdx="4" presStyleCnt="6" custScaleX="96277" custScaleY="51189" custLinFactNeighborX="-7503" custLinFactNeighborY="10958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EADA641-4698-41E8-B78F-9461C05001E8}" type="pres">
      <dgm:prSet presAssocID="{FC3E6C3A-A890-4F8E-9FEA-83347A09B986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A191BB-001E-4739-A9FB-8F499AEC5914}" type="pres">
      <dgm:prSet presAssocID="{BBD173B1-6211-493B-B073-9C198F45C660}" presName="spacer" presStyleCnt="0"/>
      <dgm:spPr/>
    </dgm:pt>
    <dgm:pt modelId="{86A76B8A-F7EC-4474-9700-813F6DD89170}" type="pres">
      <dgm:prSet presAssocID="{E2F750FB-7C3D-4186-907F-8B1DD84F1B46}" presName="comp" presStyleCnt="0"/>
      <dgm:spPr/>
    </dgm:pt>
    <dgm:pt modelId="{9577C936-F511-4DD8-B860-D6914E6D2F19}" type="pres">
      <dgm:prSet presAssocID="{E2F750FB-7C3D-4186-907F-8B1DD84F1B46}" presName="box" presStyleLbl="node1" presStyleIdx="5" presStyleCnt="6" custScaleX="99965" custScaleY="45062" custLinFactNeighborX="18" custLinFactNeighborY="280"/>
      <dgm:spPr/>
      <dgm:t>
        <a:bodyPr/>
        <a:lstStyle/>
        <a:p>
          <a:endParaRPr lang="ru-RU"/>
        </a:p>
      </dgm:t>
    </dgm:pt>
    <dgm:pt modelId="{F47375A2-84BA-4064-A948-AD426A03AA79}" type="pres">
      <dgm:prSet presAssocID="{E2F750FB-7C3D-4186-907F-8B1DD84F1B46}" presName="img" presStyleLbl="fgImgPlace1" presStyleIdx="5" presStyleCnt="6" custScaleX="96277" custScaleY="51189" custLinFactNeighborX="-6757" custLinFactNeighborY="-543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4698A94-C3DD-4B7A-A1DD-79848D2F2F60}" type="pres">
      <dgm:prSet presAssocID="{E2F750FB-7C3D-4186-907F-8B1DD84F1B46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00173F-943C-4B1C-9B5E-9EFD70419C41}" type="presOf" srcId="{DB39A765-CA20-44EF-84CC-3CDB179D5BEA}" destId="{DDAA9A33-4B3D-4CFC-85ED-8A93FE9D303F}" srcOrd="0" destOrd="0" presId="urn:microsoft.com/office/officeart/2005/8/layout/vList4#2"/>
    <dgm:cxn modelId="{7198A82C-DBD5-4DD4-B640-54EA9ACA3C99}" type="presOf" srcId="{60EFD974-0D2D-4298-BFE4-95EF922D02D1}" destId="{E76147C9-3845-4104-AA24-A02D72AD2608}" srcOrd="0" destOrd="0" presId="urn:microsoft.com/office/officeart/2005/8/layout/vList4#2"/>
    <dgm:cxn modelId="{A9FA42F9-8420-4377-A93F-2DF4A9F32C55}" srcId="{426BE59D-9591-4CFC-AB01-E04FC6AC98FE}" destId="{E2F750FB-7C3D-4186-907F-8B1DD84F1B46}" srcOrd="5" destOrd="0" parTransId="{63FE22AB-7C11-4CD0-B6AE-568810D59458}" sibTransId="{9915087B-BF9E-4CC8-A03C-F8A92408F020}"/>
    <dgm:cxn modelId="{4D42F3A3-5A23-490A-937F-A472E4607A4B}" type="presOf" srcId="{DB39A765-CA20-44EF-84CC-3CDB179D5BEA}" destId="{B6E23116-3297-40A8-A873-71846C48E500}" srcOrd="1" destOrd="0" presId="urn:microsoft.com/office/officeart/2005/8/layout/vList4#2"/>
    <dgm:cxn modelId="{E0AEBB39-A50F-4E58-915B-D3FFB86DF34A}" srcId="{426BE59D-9591-4CFC-AB01-E04FC6AC98FE}" destId="{FC3E6C3A-A890-4F8E-9FEA-83347A09B986}" srcOrd="4" destOrd="0" parTransId="{6C512808-DF6E-4D13-92D2-4AA2E25CBA07}" sibTransId="{BBD173B1-6211-493B-B073-9C198F45C660}"/>
    <dgm:cxn modelId="{75C2F43E-4D5F-45D8-AB0B-405C42ED3C8B}" type="presOf" srcId="{426BE59D-9591-4CFC-AB01-E04FC6AC98FE}" destId="{EC47462B-7CB3-455D-A22D-D0AD3F9015EF}" srcOrd="0" destOrd="0" presId="urn:microsoft.com/office/officeart/2005/8/layout/vList4#2"/>
    <dgm:cxn modelId="{A62ADC80-09A8-4381-9F22-B14BAD49484A}" type="presOf" srcId="{E2F750FB-7C3D-4186-907F-8B1DD84F1B46}" destId="{E4698A94-C3DD-4B7A-A1DD-79848D2F2F60}" srcOrd="1" destOrd="0" presId="urn:microsoft.com/office/officeart/2005/8/layout/vList4#2"/>
    <dgm:cxn modelId="{8A6812AB-A6A0-4139-B238-F3899DB6968D}" type="presOf" srcId="{CB4A7513-1647-416B-A3E5-36514B03DCC1}" destId="{FDE9FE42-4A05-4755-995B-E9D76313D3F8}" srcOrd="0" destOrd="0" presId="urn:microsoft.com/office/officeart/2005/8/layout/vList4#2"/>
    <dgm:cxn modelId="{34DFF860-A9A1-44E4-BFC6-25585A748F91}" type="presOf" srcId="{FCC92F4B-FC8F-4D29-B35F-D14B3EE283C2}" destId="{54B1B09C-475E-486F-98A2-1A297A43F58D}" srcOrd="1" destOrd="0" presId="urn:microsoft.com/office/officeart/2005/8/layout/vList4#2"/>
    <dgm:cxn modelId="{1D8118CA-1D04-4121-A4B8-B5F0B907D25E}" type="presOf" srcId="{60EFD974-0D2D-4298-BFE4-95EF922D02D1}" destId="{ED996D04-B693-4FED-A9F0-595A42ECD2A6}" srcOrd="1" destOrd="0" presId="urn:microsoft.com/office/officeart/2005/8/layout/vList4#2"/>
    <dgm:cxn modelId="{B8413C9C-7867-4A68-809A-BADCC288B851}" srcId="{426BE59D-9591-4CFC-AB01-E04FC6AC98FE}" destId="{FCC92F4B-FC8F-4D29-B35F-D14B3EE283C2}" srcOrd="2" destOrd="0" parTransId="{526A1138-9E1C-433E-A16D-4EF8937BEDE1}" sibTransId="{0D36FF49-2F7C-446F-B1CE-15DF36C569BC}"/>
    <dgm:cxn modelId="{3CB43AD1-F672-49B0-874F-77A4FC8AFC60}" srcId="{426BE59D-9591-4CFC-AB01-E04FC6AC98FE}" destId="{CB4A7513-1647-416B-A3E5-36514B03DCC1}" srcOrd="0" destOrd="0" parTransId="{1BEAB228-21A9-4C64-AF36-21F2FE6376E5}" sibTransId="{65B7AFCE-FA88-44C4-A0F1-96C7075A7C60}"/>
    <dgm:cxn modelId="{79D7B244-208E-402E-AD68-4425C9F64EEA}" type="presOf" srcId="{FC3E6C3A-A890-4F8E-9FEA-83347A09B986}" destId="{7EADA641-4698-41E8-B78F-9461C05001E8}" srcOrd="1" destOrd="0" presId="urn:microsoft.com/office/officeart/2005/8/layout/vList4#2"/>
    <dgm:cxn modelId="{8AE14150-6A3D-4E61-B24F-F95DF31F526F}" srcId="{426BE59D-9591-4CFC-AB01-E04FC6AC98FE}" destId="{60EFD974-0D2D-4298-BFE4-95EF922D02D1}" srcOrd="1" destOrd="0" parTransId="{0AB99CFA-05A7-4851-AD0B-F853AE840BEE}" sibTransId="{438BB14D-78B6-467B-8D6E-51F951B063DF}"/>
    <dgm:cxn modelId="{E4D99319-3519-4B52-BFD2-36565CE3070B}" type="presOf" srcId="{FC3E6C3A-A890-4F8E-9FEA-83347A09B986}" destId="{3EC77961-8508-42AF-A058-08820B041278}" srcOrd="0" destOrd="0" presId="urn:microsoft.com/office/officeart/2005/8/layout/vList4#2"/>
    <dgm:cxn modelId="{2743A3AF-BEE4-4BF0-9F70-5B1699E3913C}" type="presOf" srcId="{FCC92F4B-FC8F-4D29-B35F-D14B3EE283C2}" destId="{622EE310-E6B5-45B8-B6A7-899C0E1A6CDF}" srcOrd="0" destOrd="0" presId="urn:microsoft.com/office/officeart/2005/8/layout/vList4#2"/>
    <dgm:cxn modelId="{2293E78F-F834-4025-B0CF-BE18D8FE1447}" type="presOf" srcId="{CB4A7513-1647-416B-A3E5-36514B03DCC1}" destId="{AA16C2F7-55B8-440E-B1C4-3E50485D0C57}" srcOrd="1" destOrd="0" presId="urn:microsoft.com/office/officeart/2005/8/layout/vList4#2"/>
    <dgm:cxn modelId="{08158CC3-F4B8-445C-AE70-DA7B6A7C7FEB}" srcId="{426BE59D-9591-4CFC-AB01-E04FC6AC98FE}" destId="{DB39A765-CA20-44EF-84CC-3CDB179D5BEA}" srcOrd="3" destOrd="0" parTransId="{7AFF8BCF-A1D4-4A9F-826C-BF3DA2C95BCF}" sibTransId="{0A4EDF7D-920F-4562-AF15-5FC247736575}"/>
    <dgm:cxn modelId="{F267CD37-3AEF-43CD-9816-05F95D416330}" type="presOf" srcId="{E2F750FB-7C3D-4186-907F-8B1DD84F1B46}" destId="{9577C936-F511-4DD8-B860-D6914E6D2F19}" srcOrd="0" destOrd="0" presId="urn:microsoft.com/office/officeart/2005/8/layout/vList4#2"/>
    <dgm:cxn modelId="{BDADE1C1-7552-4346-B707-C674E7D6A02E}" type="presParOf" srcId="{EC47462B-7CB3-455D-A22D-D0AD3F9015EF}" destId="{644713C2-AEED-4260-ABA0-68DED8776EFB}" srcOrd="0" destOrd="0" presId="urn:microsoft.com/office/officeart/2005/8/layout/vList4#2"/>
    <dgm:cxn modelId="{D80ABA69-5B88-401E-A000-071862A7D262}" type="presParOf" srcId="{644713C2-AEED-4260-ABA0-68DED8776EFB}" destId="{FDE9FE42-4A05-4755-995B-E9D76313D3F8}" srcOrd="0" destOrd="0" presId="urn:microsoft.com/office/officeart/2005/8/layout/vList4#2"/>
    <dgm:cxn modelId="{0717B39E-4200-48B1-B75E-2378EF8A9773}" type="presParOf" srcId="{644713C2-AEED-4260-ABA0-68DED8776EFB}" destId="{0AA31A0F-D1F1-4263-949A-2694940288D3}" srcOrd="1" destOrd="0" presId="urn:microsoft.com/office/officeart/2005/8/layout/vList4#2"/>
    <dgm:cxn modelId="{E44BAAEE-8C6C-4B0D-AF28-9828A0C3ACA7}" type="presParOf" srcId="{644713C2-AEED-4260-ABA0-68DED8776EFB}" destId="{AA16C2F7-55B8-440E-B1C4-3E50485D0C57}" srcOrd="2" destOrd="0" presId="urn:microsoft.com/office/officeart/2005/8/layout/vList4#2"/>
    <dgm:cxn modelId="{530A72EA-B145-4075-AC60-372ECA104722}" type="presParOf" srcId="{EC47462B-7CB3-455D-A22D-D0AD3F9015EF}" destId="{E2D9F7AE-378E-4CB6-ACB5-348D58922CFE}" srcOrd="1" destOrd="0" presId="urn:microsoft.com/office/officeart/2005/8/layout/vList4#2"/>
    <dgm:cxn modelId="{09DA75DD-A489-488B-BBE0-3917B4A4CE0B}" type="presParOf" srcId="{EC47462B-7CB3-455D-A22D-D0AD3F9015EF}" destId="{49B3C713-EC35-4366-9DA2-A0EBE62A3A18}" srcOrd="2" destOrd="0" presId="urn:microsoft.com/office/officeart/2005/8/layout/vList4#2"/>
    <dgm:cxn modelId="{49D5A418-D382-4947-8A58-17C4506F42E5}" type="presParOf" srcId="{49B3C713-EC35-4366-9DA2-A0EBE62A3A18}" destId="{E76147C9-3845-4104-AA24-A02D72AD2608}" srcOrd="0" destOrd="0" presId="urn:microsoft.com/office/officeart/2005/8/layout/vList4#2"/>
    <dgm:cxn modelId="{FB2CCC77-BD1A-4BC7-AEE2-62F840E4E61F}" type="presParOf" srcId="{49B3C713-EC35-4366-9DA2-A0EBE62A3A18}" destId="{6F503BE1-5D0A-4236-8D30-3297A5AC7F19}" srcOrd="1" destOrd="0" presId="urn:microsoft.com/office/officeart/2005/8/layout/vList4#2"/>
    <dgm:cxn modelId="{D440967E-CA5E-4A20-9269-238105755036}" type="presParOf" srcId="{49B3C713-EC35-4366-9DA2-A0EBE62A3A18}" destId="{ED996D04-B693-4FED-A9F0-595A42ECD2A6}" srcOrd="2" destOrd="0" presId="urn:microsoft.com/office/officeart/2005/8/layout/vList4#2"/>
    <dgm:cxn modelId="{AB025148-58FA-41FF-85BE-BCDD6DD06062}" type="presParOf" srcId="{EC47462B-7CB3-455D-A22D-D0AD3F9015EF}" destId="{3C6C88A5-179F-42EE-9254-C0073855D882}" srcOrd="3" destOrd="0" presId="urn:microsoft.com/office/officeart/2005/8/layout/vList4#2"/>
    <dgm:cxn modelId="{DE41D40C-B4DB-467D-B652-F6E201A8A53B}" type="presParOf" srcId="{EC47462B-7CB3-455D-A22D-D0AD3F9015EF}" destId="{12D08C21-B5CE-4499-A04E-00C69E6E9C2F}" srcOrd="4" destOrd="0" presId="urn:microsoft.com/office/officeart/2005/8/layout/vList4#2"/>
    <dgm:cxn modelId="{441BDA6E-1AD6-45C0-B60F-1801481F72B3}" type="presParOf" srcId="{12D08C21-B5CE-4499-A04E-00C69E6E9C2F}" destId="{622EE310-E6B5-45B8-B6A7-899C0E1A6CDF}" srcOrd="0" destOrd="0" presId="urn:microsoft.com/office/officeart/2005/8/layout/vList4#2"/>
    <dgm:cxn modelId="{B0D46AB2-C633-458A-939F-1E15CCBA17B2}" type="presParOf" srcId="{12D08C21-B5CE-4499-A04E-00C69E6E9C2F}" destId="{A526F542-1A35-43F1-AA69-490F9FCD7067}" srcOrd="1" destOrd="0" presId="urn:microsoft.com/office/officeart/2005/8/layout/vList4#2"/>
    <dgm:cxn modelId="{AEE06450-395F-43AE-8BDF-5B9057085ACE}" type="presParOf" srcId="{12D08C21-B5CE-4499-A04E-00C69E6E9C2F}" destId="{54B1B09C-475E-486F-98A2-1A297A43F58D}" srcOrd="2" destOrd="0" presId="urn:microsoft.com/office/officeart/2005/8/layout/vList4#2"/>
    <dgm:cxn modelId="{0E7C65BD-78EB-499A-AD8E-D0674D8C409A}" type="presParOf" srcId="{EC47462B-7CB3-455D-A22D-D0AD3F9015EF}" destId="{9CA1C5FB-9BF5-4938-8EBE-6DB0BE4F2EE2}" srcOrd="5" destOrd="0" presId="urn:microsoft.com/office/officeart/2005/8/layout/vList4#2"/>
    <dgm:cxn modelId="{A3EE00F3-80C9-44B7-A709-003A8F17BF64}" type="presParOf" srcId="{EC47462B-7CB3-455D-A22D-D0AD3F9015EF}" destId="{8D3ED657-A35D-4A4E-931E-061F3DF25DC0}" srcOrd="6" destOrd="0" presId="urn:microsoft.com/office/officeart/2005/8/layout/vList4#2"/>
    <dgm:cxn modelId="{73E20C8B-5267-47AE-8B8C-9198E9C2D2F1}" type="presParOf" srcId="{8D3ED657-A35D-4A4E-931E-061F3DF25DC0}" destId="{DDAA9A33-4B3D-4CFC-85ED-8A93FE9D303F}" srcOrd="0" destOrd="0" presId="urn:microsoft.com/office/officeart/2005/8/layout/vList4#2"/>
    <dgm:cxn modelId="{D148347B-E097-4523-8E6F-6D6FDBB2CCE5}" type="presParOf" srcId="{8D3ED657-A35D-4A4E-931E-061F3DF25DC0}" destId="{C18F2832-B212-4184-974F-DC9F73F1F583}" srcOrd="1" destOrd="0" presId="urn:microsoft.com/office/officeart/2005/8/layout/vList4#2"/>
    <dgm:cxn modelId="{800DDAE5-4134-49BD-BABC-4B68FD6455A3}" type="presParOf" srcId="{8D3ED657-A35D-4A4E-931E-061F3DF25DC0}" destId="{B6E23116-3297-40A8-A873-71846C48E500}" srcOrd="2" destOrd="0" presId="urn:microsoft.com/office/officeart/2005/8/layout/vList4#2"/>
    <dgm:cxn modelId="{ABEA1012-B1D1-4764-86FD-D4D2E4C3BEE6}" type="presParOf" srcId="{EC47462B-7CB3-455D-A22D-D0AD3F9015EF}" destId="{AA8E42D1-4C72-4968-B595-080DB4082587}" srcOrd="7" destOrd="0" presId="urn:microsoft.com/office/officeart/2005/8/layout/vList4#2"/>
    <dgm:cxn modelId="{FA8EE6D9-5C2A-467C-97AC-55BB84A05168}" type="presParOf" srcId="{EC47462B-7CB3-455D-A22D-D0AD3F9015EF}" destId="{2EF892B8-EA8C-4204-AE39-CCB863EFA918}" srcOrd="8" destOrd="0" presId="urn:microsoft.com/office/officeart/2005/8/layout/vList4#2"/>
    <dgm:cxn modelId="{94458BEB-068C-48A9-8A00-D3331A904344}" type="presParOf" srcId="{2EF892B8-EA8C-4204-AE39-CCB863EFA918}" destId="{3EC77961-8508-42AF-A058-08820B041278}" srcOrd="0" destOrd="0" presId="urn:microsoft.com/office/officeart/2005/8/layout/vList4#2"/>
    <dgm:cxn modelId="{E4B36F6B-2BDF-4B80-8DE2-9A9C53748774}" type="presParOf" srcId="{2EF892B8-EA8C-4204-AE39-CCB863EFA918}" destId="{31541D0F-FC80-485B-8426-F5415F04823D}" srcOrd="1" destOrd="0" presId="urn:microsoft.com/office/officeart/2005/8/layout/vList4#2"/>
    <dgm:cxn modelId="{64AA7B66-11CD-4C40-96C6-0476E6F22232}" type="presParOf" srcId="{2EF892B8-EA8C-4204-AE39-CCB863EFA918}" destId="{7EADA641-4698-41E8-B78F-9461C05001E8}" srcOrd="2" destOrd="0" presId="urn:microsoft.com/office/officeart/2005/8/layout/vList4#2"/>
    <dgm:cxn modelId="{B9D9A813-B94E-4CE9-BA17-E6C636BAFA7C}" type="presParOf" srcId="{EC47462B-7CB3-455D-A22D-D0AD3F9015EF}" destId="{B6A191BB-001E-4739-A9FB-8F499AEC5914}" srcOrd="9" destOrd="0" presId="urn:microsoft.com/office/officeart/2005/8/layout/vList4#2"/>
    <dgm:cxn modelId="{EFA33DEA-C675-425A-A9D2-8E82A6CEB382}" type="presParOf" srcId="{EC47462B-7CB3-455D-A22D-D0AD3F9015EF}" destId="{86A76B8A-F7EC-4474-9700-813F6DD89170}" srcOrd="10" destOrd="0" presId="urn:microsoft.com/office/officeart/2005/8/layout/vList4#2"/>
    <dgm:cxn modelId="{81CB8F76-9626-4CA8-A5CC-18F99EC2AE03}" type="presParOf" srcId="{86A76B8A-F7EC-4474-9700-813F6DD89170}" destId="{9577C936-F511-4DD8-B860-D6914E6D2F19}" srcOrd="0" destOrd="0" presId="urn:microsoft.com/office/officeart/2005/8/layout/vList4#2"/>
    <dgm:cxn modelId="{21947A41-94DD-462C-B58B-6B255B98E059}" type="presParOf" srcId="{86A76B8A-F7EC-4474-9700-813F6DD89170}" destId="{F47375A2-84BA-4064-A948-AD426A03AA79}" srcOrd="1" destOrd="0" presId="urn:microsoft.com/office/officeart/2005/8/layout/vList4#2"/>
    <dgm:cxn modelId="{6992EF47-A698-4D6E-AC6B-7A1A7338E315}" type="presParOf" srcId="{86A76B8A-F7EC-4474-9700-813F6DD89170}" destId="{E4698A94-C3DD-4B7A-A1DD-79848D2F2F60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6BE59D-9591-4CFC-AB01-E04FC6AC98FE}" type="doc">
      <dgm:prSet loTypeId="urn:microsoft.com/office/officeart/2005/8/layout/vList4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D469C1-0794-47AC-93FE-B65257FE9BCA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ФИНАНСОВЫЙ ХОЛДИНГ МЕЖДУНАРОДНОЙ КОМПАНИИ DYNINNO GROUP - ОТКРЫТИЕ КОЛЛ-ЦЕНТРА</a:t>
          </a:r>
        </a:p>
        <a:p>
          <a:pPr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– 20,0 млн. рублей, будет создано 130 рабочих мест)</a:t>
          </a:r>
        </a:p>
      </dgm:t>
    </dgm:pt>
    <dgm:pt modelId="{A1CE3EAE-D724-4B14-BC20-229CD0CB09A4}" type="parTrans" cxnId="{45DAAE12-2FA7-4D95-B3DD-C343D8D7096F}">
      <dgm:prSet/>
      <dgm:spPr/>
      <dgm:t>
        <a:bodyPr/>
        <a:lstStyle/>
        <a:p>
          <a:endParaRPr lang="ru-RU"/>
        </a:p>
      </dgm:t>
    </dgm:pt>
    <dgm:pt modelId="{C0480B35-45F6-4C16-9C3E-8B3D1C1CF3A4}" type="sibTrans" cxnId="{45DAAE12-2FA7-4D95-B3DD-C343D8D7096F}">
      <dgm:prSet/>
      <dgm:spPr/>
      <dgm:t>
        <a:bodyPr/>
        <a:lstStyle/>
        <a:p>
          <a:endParaRPr lang="ru-RU"/>
        </a:p>
      </dgm:t>
    </dgm:pt>
    <dgm:pt modelId="{F9B44C6A-CBAF-4FEF-8768-9596633BA31F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effectLst/>
              <a:latin typeface="+mn-lt"/>
              <a:ea typeface="Calibri"/>
              <a:cs typeface="Calibri" pitchFamily="34" charset="0"/>
            </a:rPr>
            <a:t>МЕДИЦИНСКАЯ ИНВЕСТИЦИОННАЯ ГРУППА – 2 ПРОЕКТА:</a:t>
          </a:r>
        </a:p>
        <a:p>
          <a:pPr marL="0" indent="177800"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ПОЛИКЛИНИКА ДЛЯ ВЗРОСЛЫХ И ДЕТЕЙ ПО УЛ. ОКТЯБРЬСКАЯ, Д. 8;</a:t>
          </a:r>
        </a:p>
        <a:p>
          <a:pPr marL="177800" indent="0"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ПОЛИКЛИНИКА ДЛЯ ВЗРОСЛЫХ И ДЕТЕЙ ПО УЛ. Б. С.-ПЕТЕРБУРГСКАЯ, Д. 90, КОРП.1</a:t>
          </a:r>
        </a:p>
        <a:p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– около 140 млн. рублей, создание 200 рабочих мест)</a:t>
          </a:r>
        </a:p>
      </dgm:t>
    </dgm:pt>
    <dgm:pt modelId="{B9B7302D-FF4F-43D2-A396-3B5756CC5E0D}" type="parTrans" cxnId="{46110977-94C0-4824-81B7-27481B3F1E1D}">
      <dgm:prSet/>
      <dgm:spPr/>
      <dgm:t>
        <a:bodyPr/>
        <a:lstStyle/>
        <a:p>
          <a:endParaRPr lang="ru-RU"/>
        </a:p>
      </dgm:t>
    </dgm:pt>
    <dgm:pt modelId="{FFC0DA1A-459A-4390-B6E8-0B9F4AF0F7E9}" type="sibTrans" cxnId="{46110977-94C0-4824-81B7-27481B3F1E1D}">
      <dgm:prSet/>
      <dgm:spPr/>
      <dgm:t>
        <a:bodyPr/>
        <a:lstStyle/>
        <a:p>
          <a:endParaRPr lang="ru-RU"/>
        </a:p>
      </dgm:t>
    </dgm:pt>
    <dgm:pt modelId="{440BE411-4945-4F37-BD00-68D5C53820F3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effectLst/>
              <a:latin typeface="+mn-lt"/>
              <a:ea typeface="Calibri"/>
              <a:cs typeface="Calibri" pitchFamily="34" charset="0"/>
            </a:rPr>
            <a:t>ООО «ИНТУРИСТ» - СТРОИТЕЛЬСТВО ОБЪЕКТОВ КОМПЛЕКСА ГОСТИНИЦЫ «ИНТУРИСТ»</a:t>
          </a:r>
        </a:p>
        <a:p>
          <a:pPr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– 120</a:t>
          </a:r>
          <a:r>
            <a:rPr lang="ru-RU" sz="14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+mn-lt"/>
            </a:rPr>
            <a:t>млн. рублей</a:t>
          </a:r>
          <a:r>
            <a:rPr lang="ru-RU" sz="1600" dirty="0" smtClean="0">
              <a:solidFill>
                <a:schemeClr val="tx1"/>
              </a:solidFill>
              <a:latin typeface="+mn-lt"/>
            </a:rPr>
            <a:t>) </a:t>
          </a:r>
        </a:p>
      </dgm:t>
    </dgm:pt>
    <dgm:pt modelId="{61577139-BC22-4962-BC84-E9D5AC6A1D6F}" type="sibTrans" cxnId="{83E05842-A910-4D9F-BAE7-478DE50971CD}">
      <dgm:prSet/>
      <dgm:spPr/>
      <dgm:t>
        <a:bodyPr/>
        <a:lstStyle/>
        <a:p>
          <a:endParaRPr lang="ru-RU"/>
        </a:p>
      </dgm:t>
    </dgm:pt>
    <dgm:pt modelId="{9141FDA5-0EB6-4800-BABC-C13BC16479D3}" type="parTrans" cxnId="{83E05842-A910-4D9F-BAE7-478DE50971CD}">
      <dgm:prSet/>
      <dgm:spPr/>
      <dgm:t>
        <a:bodyPr/>
        <a:lstStyle/>
        <a:p>
          <a:endParaRPr lang="ru-RU"/>
        </a:p>
      </dgm:t>
    </dgm:pt>
    <dgm:pt modelId="{EC47462B-7CB3-455D-A22D-D0AD3F9015EF}" type="pres">
      <dgm:prSet presAssocID="{426BE59D-9591-4CFC-AB01-E04FC6AC98F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5713C8-95D6-4658-B0C8-A2D4B774D71B}" type="pres">
      <dgm:prSet presAssocID="{440BE411-4945-4F37-BD00-68D5C53820F3}" presName="comp" presStyleCnt="0"/>
      <dgm:spPr/>
    </dgm:pt>
    <dgm:pt modelId="{5FD02DD9-613A-4602-B0BB-CB789F5F29DF}" type="pres">
      <dgm:prSet presAssocID="{440BE411-4945-4F37-BD00-68D5C53820F3}" presName="box" presStyleLbl="node1" presStyleIdx="0" presStyleCnt="3" custScaleX="99933" custScaleY="38706" custLinFactNeighborX="34" custLinFactNeighborY="2846"/>
      <dgm:spPr/>
      <dgm:t>
        <a:bodyPr/>
        <a:lstStyle/>
        <a:p>
          <a:endParaRPr lang="ru-RU"/>
        </a:p>
      </dgm:t>
    </dgm:pt>
    <dgm:pt modelId="{CA2DF50E-DB99-4DAB-A2AE-204DF412088E}" type="pres">
      <dgm:prSet presAssocID="{440BE411-4945-4F37-BD00-68D5C53820F3}" presName="img" presStyleLbl="fgImgPlace1" presStyleIdx="0" presStyleCnt="3" custScaleX="102500" custScaleY="44209" custLinFactNeighborX="-16936" custLinFactNeighborY="3939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895EFC2-62BF-4A4F-9D19-961F42A76AEB}" type="pres">
      <dgm:prSet presAssocID="{440BE411-4945-4F37-BD00-68D5C53820F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DB4C0-87FE-42F5-9576-956CDB09B650}" type="pres">
      <dgm:prSet presAssocID="{61577139-BC22-4962-BC84-E9D5AC6A1D6F}" presName="spacer" presStyleCnt="0"/>
      <dgm:spPr/>
    </dgm:pt>
    <dgm:pt modelId="{A3885DAB-A39A-4C9D-9302-006F1B2A0BE7}" type="pres">
      <dgm:prSet presAssocID="{F9B44C6A-CBAF-4FEF-8768-9596633BA31F}" presName="comp" presStyleCnt="0"/>
      <dgm:spPr/>
    </dgm:pt>
    <dgm:pt modelId="{020C7CCF-7E9C-4FAA-B6D1-C6216FB87A52}" type="pres">
      <dgm:prSet presAssocID="{F9B44C6A-CBAF-4FEF-8768-9596633BA31F}" presName="box" presStyleLbl="node1" presStyleIdx="1" presStyleCnt="3" custScaleX="99933" custScaleY="37771" custLinFactNeighborY="-1621"/>
      <dgm:spPr/>
      <dgm:t>
        <a:bodyPr/>
        <a:lstStyle/>
        <a:p>
          <a:endParaRPr lang="ru-RU"/>
        </a:p>
      </dgm:t>
    </dgm:pt>
    <dgm:pt modelId="{D66212F7-5916-43A3-A841-78856CB51486}" type="pres">
      <dgm:prSet presAssocID="{F9B44C6A-CBAF-4FEF-8768-9596633BA31F}" presName="img" presStyleLbl="fgImgPlace1" presStyleIdx="1" presStyleCnt="3" custScaleX="99020" custScaleY="39767" custLinFactNeighborX="-18676" custLinFactNeighborY="-2639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EE722EE-E831-4D15-B5C7-51E6FCCDE3A8}" type="pres">
      <dgm:prSet presAssocID="{F9B44C6A-CBAF-4FEF-8768-9596633BA31F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FE763-D12F-42D9-960A-E1C9DE706257}" type="pres">
      <dgm:prSet presAssocID="{FFC0DA1A-459A-4390-B6E8-0B9F4AF0F7E9}" presName="spacer" presStyleCnt="0"/>
      <dgm:spPr/>
    </dgm:pt>
    <dgm:pt modelId="{4BA8B5C1-3D09-4885-AB05-08549E63790E}" type="pres">
      <dgm:prSet presAssocID="{71D469C1-0794-47AC-93FE-B65257FE9BCA}" presName="comp" presStyleCnt="0"/>
      <dgm:spPr/>
    </dgm:pt>
    <dgm:pt modelId="{3419486B-B071-4155-A586-1051F15C0625}" type="pres">
      <dgm:prSet presAssocID="{71D469C1-0794-47AC-93FE-B65257FE9BCA}" presName="box" presStyleLbl="node1" presStyleIdx="2" presStyleCnt="3" custScaleX="99933" custScaleY="37693" custLinFactNeighborY="-6743"/>
      <dgm:spPr/>
      <dgm:t>
        <a:bodyPr/>
        <a:lstStyle/>
        <a:p>
          <a:endParaRPr lang="ru-RU"/>
        </a:p>
      </dgm:t>
    </dgm:pt>
    <dgm:pt modelId="{EB96EA16-598D-4637-9C59-55D39B49FC84}" type="pres">
      <dgm:prSet presAssocID="{71D469C1-0794-47AC-93FE-B65257FE9BCA}" presName="img" presStyleLbl="fgImgPlace1" presStyleIdx="2" presStyleCnt="3" custScaleX="102009" custScaleY="42354" custLinFactNeighborX="-17182" custLinFactNeighborY="-813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51DC74A-F806-4077-8489-68494B98C088}" type="pres">
      <dgm:prSet presAssocID="{71D469C1-0794-47AC-93FE-B65257FE9BC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544FCE-330F-4990-9EFB-013F633F9B2D}" type="presOf" srcId="{426BE59D-9591-4CFC-AB01-E04FC6AC98FE}" destId="{EC47462B-7CB3-455D-A22D-D0AD3F9015EF}" srcOrd="0" destOrd="0" presId="urn:microsoft.com/office/officeart/2005/8/layout/vList4#3"/>
    <dgm:cxn modelId="{10C124FD-E324-45D4-A7A9-E2AEFC0EF25F}" type="presOf" srcId="{F9B44C6A-CBAF-4FEF-8768-9596633BA31F}" destId="{FEE722EE-E831-4D15-B5C7-51E6FCCDE3A8}" srcOrd="1" destOrd="0" presId="urn:microsoft.com/office/officeart/2005/8/layout/vList4#3"/>
    <dgm:cxn modelId="{597E0B1A-680B-4847-9D7F-7D27A9D5336F}" type="presOf" srcId="{71D469C1-0794-47AC-93FE-B65257FE9BCA}" destId="{E51DC74A-F806-4077-8489-68494B98C088}" srcOrd="1" destOrd="0" presId="urn:microsoft.com/office/officeart/2005/8/layout/vList4#3"/>
    <dgm:cxn modelId="{4CE20FB9-0230-47D1-B93A-FB8AE51C31C3}" type="presOf" srcId="{71D469C1-0794-47AC-93FE-B65257FE9BCA}" destId="{3419486B-B071-4155-A586-1051F15C0625}" srcOrd="0" destOrd="0" presId="urn:microsoft.com/office/officeart/2005/8/layout/vList4#3"/>
    <dgm:cxn modelId="{6C8DBCB9-41EB-4892-BCA1-DD62E4156F9B}" type="presOf" srcId="{F9B44C6A-CBAF-4FEF-8768-9596633BA31F}" destId="{020C7CCF-7E9C-4FAA-B6D1-C6216FB87A52}" srcOrd="0" destOrd="0" presId="urn:microsoft.com/office/officeart/2005/8/layout/vList4#3"/>
    <dgm:cxn modelId="{4808364C-A755-48ED-8069-B132F463AEB4}" type="presOf" srcId="{440BE411-4945-4F37-BD00-68D5C53820F3}" destId="{8895EFC2-62BF-4A4F-9D19-961F42A76AEB}" srcOrd="1" destOrd="0" presId="urn:microsoft.com/office/officeart/2005/8/layout/vList4#3"/>
    <dgm:cxn modelId="{45DAAE12-2FA7-4D95-B3DD-C343D8D7096F}" srcId="{426BE59D-9591-4CFC-AB01-E04FC6AC98FE}" destId="{71D469C1-0794-47AC-93FE-B65257FE9BCA}" srcOrd="2" destOrd="0" parTransId="{A1CE3EAE-D724-4B14-BC20-229CD0CB09A4}" sibTransId="{C0480B35-45F6-4C16-9C3E-8B3D1C1CF3A4}"/>
    <dgm:cxn modelId="{DC09F085-A94A-4FE6-9652-957C7801ECAA}" type="presOf" srcId="{440BE411-4945-4F37-BD00-68D5C53820F3}" destId="{5FD02DD9-613A-4602-B0BB-CB789F5F29DF}" srcOrd="0" destOrd="0" presId="urn:microsoft.com/office/officeart/2005/8/layout/vList4#3"/>
    <dgm:cxn modelId="{46110977-94C0-4824-81B7-27481B3F1E1D}" srcId="{426BE59D-9591-4CFC-AB01-E04FC6AC98FE}" destId="{F9B44C6A-CBAF-4FEF-8768-9596633BA31F}" srcOrd="1" destOrd="0" parTransId="{B9B7302D-FF4F-43D2-A396-3B5756CC5E0D}" sibTransId="{FFC0DA1A-459A-4390-B6E8-0B9F4AF0F7E9}"/>
    <dgm:cxn modelId="{83E05842-A910-4D9F-BAE7-478DE50971CD}" srcId="{426BE59D-9591-4CFC-AB01-E04FC6AC98FE}" destId="{440BE411-4945-4F37-BD00-68D5C53820F3}" srcOrd="0" destOrd="0" parTransId="{9141FDA5-0EB6-4800-BABC-C13BC16479D3}" sibTransId="{61577139-BC22-4962-BC84-E9D5AC6A1D6F}"/>
    <dgm:cxn modelId="{91083417-F0F8-46B0-BF55-BC7136B94068}" type="presParOf" srcId="{EC47462B-7CB3-455D-A22D-D0AD3F9015EF}" destId="{FA5713C8-95D6-4658-B0C8-A2D4B774D71B}" srcOrd="0" destOrd="0" presId="urn:microsoft.com/office/officeart/2005/8/layout/vList4#3"/>
    <dgm:cxn modelId="{B3F0BCA7-F0A0-4158-BA80-FA034A407175}" type="presParOf" srcId="{FA5713C8-95D6-4658-B0C8-A2D4B774D71B}" destId="{5FD02DD9-613A-4602-B0BB-CB789F5F29DF}" srcOrd="0" destOrd="0" presId="urn:microsoft.com/office/officeart/2005/8/layout/vList4#3"/>
    <dgm:cxn modelId="{13BA87B4-8985-4E6D-B365-148E2DAC7A5E}" type="presParOf" srcId="{FA5713C8-95D6-4658-B0C8-A2D4B774D71B}" destId="{CA2DF50E-DB99-4DAB-A2AE-204DF412088E}" srcOrd="1" destOrd="0" presId="urn:microsoft.com/office/officeart/2005/8/layout/vList4#3"/>
    <dgm:cxn modelId="{998B756E-65D5-458F-9A16-BF5D2CD1A4CB}" type="presParOf" srcId="{FA5713C8-95D6-4658-B0C8-A2D4B774D71B}" destId="{8895EFC2-62BF-4A4F-9D19-961F42A76AEB}" srcOrd="2" destOrd="0" presId="urn:microsoft.com/office/officeart/2005/8/layout/vList4#3"/>
    <dgm:cxn modelId="{BB9EFFDF-ED51-4753-BD2A-CA6DA84F0A5C}" type="presParOf" srcId="{EC47462B-7CB3-455D-A22D-D0AD3F9015EF}" destId="{617DB4C0-87FE-42F5-9576-956CDB09B650}" srcOrd="1" destOrd="0" presId="urn:microsoft.com/office/officeart/2005/8/layout/vList4#3"/>
    <dgm:cxn modelId="{299A6310-421A-43DA-AED6-4A573DCE1958}" type="presParOf" srcId="{EC47462B-7CB3-455D-A22D-D0AD3F9015EF}" destId="{A3885DAB-A39A-4C9D-9302-006F1B2A0BE7}" srcOrd="2" destOrd="0" presId="urn:microsoft.com/office/officeart/2005/8/layout/vList4#3"/>
    <dgm:cxn modelId="{E5732AFF-3E97-4415-83A4-000606C5D2FB}" type="presParOf" srcId="{A3885DAB-A39A-4C9D-9302-006F1B2A0BE7}" destId="{020C7CCF-7E9C-4FAA-B6D1-C6216FB87A52}" srcOrd="0" destOrd="0" presId="urn:microsoft.com/office/officeart/2005/8/layout/vList4#3"/>
    <dgm:cxn modelId="{00432513-42A6-4F1A-B8DF-2C85E2B31A07}" type="presParOf" srcId="{A3885DAB-A39A-4C9D-9302-006F1B2A0BE7}" destId="{D66212F7-5916-43A3-A841-78856CB51486}" srcOrd="1" destOrd="0" presId="urn:microsoft.com/office/officeart/2005/8/layout/vList4#3"/>
    <dgm:cxn modelId="{E9506715-FEF9-4035-AFBF-882BBF44A4D5}" type="presParOf" srcId="{A3885DAB-A39A-4C9D-9302-006F1B2A0BE7}" destId="{FEE722EE-E831-4D15-B5C7-51E6FCCDE3A8}" srcOrd="2" destOrd="0" presId="urn:microsoft.com/office/officeart/2005/8/layout/vList4#3"/>
    <dgm:cxn modelId="{07E7748B-A1A7-4361-AA16-579F7AADB3D8}" type="presParOf" srcId="{EC47462B-7CB3-455D-A22D-D0AD3F9015EF}" destId="{5ECFE763-D12F-42D9-960A-E1C9DE706257}" srcOrd="3" destOrd="0" presId="urn:microsoft.com/office/officeart/2005/8/layout/vList4#3"/>
    <dgm:cxn modelId="{E272569A-85AA-4825-A452-3AF835C6F854}" type="presParOf" srcId="{EC47462B-7CB3-455D-A22D-D0AD3F9015EF}" destId="{4BA8B5C1-3D09-4885-AB05-08549E63790E}" srcOrd="4" destOrd="0" presId="urn:microsoft.com/office/officeart/2005/8/layout/vList4#3"/>
    <dgm:cxn modelId="{CB32C0E4-E646-4CAB-AC27-277CA97CC6E2}" type="presParOf" srcId="{4BA8B5C1-3D09-4885-AB05-08549E63790E}" destId="{3419486B-B071-4155-A586-1051F15C0625}" srcOrd="0" destOrd="0" presId="urn:microsoft.com/office/officeart/2005/8/layout/vList4#3"/>
    <dgm:cxn modelId="{B2654501-7710-476C-85E0-5C39A718378A}" type="presParOf" srcId="{4BA8B5C1-3D09-4885-AB05-08549E63790E}" destId="{EB96EA16-598D-4637-9C59-55D39B49FC84}" srcOrd="1" destOrd="0" presId="urn:microsoft.com/office/officeart/2005/8/layout/vList4#3"/>
    <dgm:cxn modelId="{D66851CC-B177-4D52-9159-953A04C2047F}" type="presParOf" srcId="{4BA8B5C1-3D09-4885-AB05-08549E63790E}" destId="{E51DC74A-F806-4077-8489-68494B98C088}" srcOrd="2" destOrd="0" presId="urn:microsoft.com/office/officeart/2005/8/layout/vList4#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B96D7A-172A-4EEB-873E-037C10845E0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5A2140-E9ED-40F3-9447-61F38F0D9E5A}">
      <dgm:prSet phldrT="[Текст]" custT="1"/>
      <dgm:spPr>
        <a:solidFill>
          <a:schemeClr val="accent2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smtClean="0"/>
            <a:t>ПСКОВСКИЙ ЖИЛОЙ РАЙОН</a:t>
          </a:r>
          <a:endParaRPr lang="ru-RU" sz="1800" dirty="0"/>
        </a:p>
      </dgm:t>
    </dgm:pt>
    <dgm:pt modelId="{0642C41F-CDF1-4A05-AAF2-4BB30F242D98}" type="parTrans" cxnId="{40BE8F5F-38EA-44AE-934B-1908F17CBE2F}">
      <dgm:prSet/>
      <dgm:spPr/>
      <dgm:t>
        <a:bodyPr/>
        <a:lstStyle/>
        <a:p>
          <a:endParaRPr lang="ru-RU"/>
        </a:p>
      </dgm:t>
    </dgm:pt>
    <dgm:pt modelId="{099FAE62-58A6-4ACE-BDA8-BDAD91D3877D}" type="sibTrans" cxnId="{40BE8F5F-38EA-44AE-934B-1908F17CBE2F}">
      <dgm:prSet/>
      <dgm:spPr/>
      <dgm:t>
        <a:bodyPr/>
        <a:lstStyle/>
        <a:p>
          <a:endParaRPr lang="ru-RU"/>
        </a:p>
      </dgm:t>
    </dgm:pt>
    <dgm:pt modelId="{0C660192-E76B-414B-ABE8-6BFF7632D4ED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в 2019 году – 190 мест</a:t>
          </a:r>
          <a:endParaRPr lang="ru-RU" sz="1800" dirty="0"/>
        </a:p>
      </dgm:t>
    </dgm:pt>
    <dgm:pt modelId="{FA69CD1A-A177-4797-A2F9-6E9BA036184C}" type="parTrans" cxnId="{BEFB57F1-8321-4A82-85DF-C204E07C1368}">
      <dgm:prSet/>
      <dgm:spPr/>
      <dgm:t>
        <a:bodyPr/>
        <a:lstStyle/>
        <a:p>
          <a:endParaRPr lang="ru-RU"/>
        </a:p>
      </dgm:t>
    </dgm:pt>
    <dgm:pt modelId="{008012E6-C31B-4598-977D-D9AE0ED17F40}" type="sibTrans" cxnId="{BEFB57F1-8321-4A82-85DF-C204E07C1368}">
      <dgm:prSet/>
      <dgm:spPr/>
      <dgm:t>
        <a:bodyPr/>
        <a:lstStyle/>
        <a:p>
          <a:endParaRPr lang="ru-RU"/>
        </a:p>
      </dgm:t>
    </dgm:pt>
    <dgm:pt modelId="{26BC4D9D-F5E4-4EF3-92AD-F4EF5BA4C0A5}">
      <dgm:prSet custT="1"/>
      <dgm:spPr>
        <a:solidFill>
          <a:schemeClr val="accent2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smtClean="0"/>
            <a:t>СЕВЕРНЫЙ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ru-RU" sz="1800" dirty="0" smtClean="0"/>
            <a:t>ЖИЛОЙ РАЙОН</a:t>
          </a:r>
          <a:endParaRPr lang="ru-RU" sz="1800" dirty="0"/>
        </a:p>
      </dgm:t>
    </dgm:pt>
    <dgm:pt modelId="{542DB77D-50AC-4CCB-A939-6FFEA5200408}" type="parTrans" cxnId="{04B5D789-B21E-4285-B29F-F1519215673E}">
      <dgm:prSet/>
      <dgm:spPr/>
      <dgm:t>
        <a:bodyPr/>
        <a:lstStyle/>
        <a:p>
          <a:endParaRPr lang="ru-RU"/>
        </a:p>
      </dgm:t>
    </dgm:pt>
    <dgm:pt modelId="{F57253B2-A29B-4BEF-AC00-F1853209CF98}" type="sibTrans" cxnId="{04B5D789-B21E-4285-B29F-F1519215673E}">
      <dgm:prSet/>
      <dgm:spPr/>
      <dgm:t>
        <a:bodyPr/>
        <a:lstStyle/>
        <a:p>
          <a:endParaRPr lang="ru-RU"/>
        </a:p>
      </dgm:t>
    </dgm:pt>
    <dgm:pt modelId="{32D28439-EF6A-43A5-936B-5CAA8EEBD655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в 2019 году – 190 мест</a:t>
          </a:r>
          <a:endParaRPr lang="ru-RU" sz="1800" dirty="0"/>
        </a:p>
      </dgm:t>
    </dgm:pt>
    <dgm:pt modelId="{DE8A346D-D2A1-4E9A-A40F-D57FF77399CC}" type="parTrans" cxnId="{CCC1DC7A-7732-4307-8EF8-6693F60A0084}">
      <dgm:prSet/>
      <dgm:spPr/>
      <dgm:t>
        <a:bodyPr/>
        <a:lstStyle/>
        <a:p>
          <a:endParaRPr lang="ru-RU"/>
        </a:p>
      </dgm:t>
    </dgm:pt>
    <dgm:pt modelId="{513A8018-1B49-4E1D-AC02-C52117919D6C}" type="sibTrans" cxnId="{CCC1DC7A-7732-4307-8EF8-6693F60A0084}">
      <dgm:prSet/>
      <dgm:spPr/>
      <dgm:t>
        <a:bodyPr/>
        <a:lstStyle/>
        <a:p>
          <a:endParaRPr lang="ru-RU"/>
        </a:p>
      </dgm:t>
    </dgm:pt>
    <dgm:pt modelId="{8D540C5F-C903-440E-ACC2-2DAB9C33F056}">
      <dgm:prSet custT="1"/>
      <dgm:spPr>
        <a:solidFill>
          <a:schemeClr val="accent2"/>
        </a:solidFill>
      </dgm:spPr>
      <dgm:t>
        <a:bodyPr/>
        <a:lstStyle/>
        <a:p>
          <a:r>
            <a:rPr lang="ru-RU" sz="1800" dirty="0" smtClean="0"/>
            <a:t>ЖИЛОЙ РАЙОН «ИВУШКИ»</a:t>
          </a:r>
          <a:endParaRPr lang="ru-RU" sz="1800" dirty="0"/>
        </a:p>
      </dgm:t>
    </dgm:pt>
    <dgm:pt modelId="{86C7427F-C60F-494A-B4EC-E2D21E199A60}" type="parTrans" cxnId="{6540F3DD-C877-461C-9DE0-052FE91F251D}">
      <dgm:prSet/>
      <dgm:spPr/>
      <dgm:t>
        <a:bodyPr/>
        <a:lstStyle/>
        <a:p>
          <a:endParaRPr lang="ru-RU"/>
        </a:p>
      </dgm:t>
    </dgm:pt>
    <dgm:pt modelId="{6CD6D52C-3F7F-49B9-98BB-DAC8024DAD4B}" type="sibTrans" cxnId="{6540F3DD-C877-461C-9DE0-052FE91F251D}">
      <dgm:prSet/>
      <dgm:spPr/>
      <dgm:t>
        <a:bodyPr/>
        <a:lstStyle/>
        <a:p>
          <a:endParaRPr lang="ru-RU"/>
        </a:p>
      </dgm:t>
    </dgm:pt>
    <dgm:pt modelId="{C61528B2-2F3C-4C04-98DA-1C0F72F17EFB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в 2019 году – 190 мест</a:t>
          </a:r>
          <a:endParaRPr lang="ru-RU" sz="1800" dirty="0"/>
        </a:p>
      </dgm:t>
    </dgm:pt>
    <dgm:pt modelId="{C59B1170-C2F7-4A86-852F-5BA59844364B}" type="parTrans" cxnId="{31C145FA-EF28-45CA-9EBF-FB8BC017328D}">
      <dgm:prSet/>
      <dgm:spPr/>
      <dgm:t>
        <a:bodyPr/>
        <a:lstStyle/>
        <a:p>
          <a:endParaRPr lang="ru-RU"/>
        </a:p>
      </dgm:t>
    </dgm:pt>
    <dgm:pt modelId="{B79F5124-0BFF-420D-A08D-393419445F2D}" type="sibTrans" cxnId="{31C145FA-EF28-45CA-9EBF-FB8BC017328D}">
      <dgm:prSet/>
      <dgm:spPr/>
      <dgm:t>
        <a:bodyPr/>
        <a:lstStyle/>
        <a:p>
          <a:endParaRPr lang="ru-RU"/>
        </a:p>
      </dgm:t>
    </dgm:pt>
    <dgm:pt modelId="{ADB42A90-C717-4202-894E-77D7DFFA9FF0}" type="pres">
      <dgm:prSet presAssocID="{BDB96D7A-172A-4EEB-873E-037C10845E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068D25-C98B-44DA-A9ED-064110B82A45}" type="pres">
      <dgm:prSet presAssocID="{CF5A2140-E9ED-40F3-9447-61F38F0D9E5A}" presName="linNode" presStyleCnt="0"/>
      <dgm:spPr/>
    </dgm:pt>
    <dgm:pt modelId="{2832E72C-AFD2-4943-BC54-3A156B459325}" type="pres">
      <dgm:prSet presAssocID="{CF5A2140-E9ED-40F3-9447-61F38F0D9E5A}" presName="parentText" presStyleLbl="node1" presStyleIdx="0" presStyleCnt="3" custScaleX="99146" custScaleY="23150" custLinFactNeighborX="-1150" custLinFactNeighborY="561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92A9F1-F9B3-4342-B129-5F327F27EB11}" type="pres">
      <dgm:prSet presAssocID="{CF5A2140-E9ED-40F3-9447-61F38F0D9E5A}" presName="descendantText" presStyleLbl="alignAccFollowNode1" presStyleIdx="0" presStyleCnt="3" custScaleX="90227" custScaleY="245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D1815A-C4CA-4340-864A-03E228C5F862}" type="pres">
      <dgm:prSet presAssocID="{099FAE62-58A6-4ACE-BDA8-BDAD91D3877D}" presName="sp" presStyleCnt="0"/>
      <dgm:spPr/>
    </dgm:pt>
    <dgm:pt modelId="{33303022-51FB-47B3-A5E9-17D0E0902910}" type="pres">
      <dgm:prSet presAssocID="{26BC4D9D-F5E4-4EF3-92AD-F4EF5BA4C0A5}" presName="linNode" presStyleCnt="0"/>
      <dgm:spPr/>
    </dgm:pt>
    <dgm:pt modelId="{66A969DB-E456-46F1-9783-50DF2883AFF0}" type="pres">
      <dgm:prSet presAssocID="{26BC4D9D-F5E4-4EF3-92AD-F4EF5BA4C0A5}" presName="parentText" presStyleLbl="node1" presStyleIdx="1" presStyleCnt="3" custScaleX="99146" custScaleY="230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A5B7F2-8DBE-429F-AFBA-A07ED4995927}" type="pres">
      <dgm:prSet presAssocID="{26BC4D9D-F5E4-4EF3-92AD-F4EF5BA4C0A5}" presName="descendantText" presStyleLbl="alignAccFollowNode1" presStyleIdx="1" presStyleCnt="3" custScaleX="89955" custScaleY="252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6C397F-243A-4E2C-A0EA-5C39C5E95A03}" type="pres">
      <dgm:prSet presAssocID="{F57253B2-A29B-4BEF-AC00-F1853209CF98}" presName="sp" presStyleCnt="0"/>
      <dgm:spPr/>
    </dgm:pt>
    <dgm:pt modelId="{4C3BB7F7-CCFC-47A7-B7B1-1124A3E4BAC6}" type="pres">
      <dgm:prSet presAssocID="{8D540C5F-C903-440E-ACC2-2DAB9C33F056}" presName="linNode" presStyleCnt="0"/>
      <dgm:spPr/>
    </dgm:pt>
    <dgm:pt modelId="{59EBD83E-B38A-4BF6-84D0-8D7850D5AA93}" type="pres">
      <dgm:prSet presAssocID="{8D540C5F-C903-440E-ACC2-2DAB9C33F056}" presName="parentText" presStyleLbl="node1" presStyleIdx="2" presStyleCnt="3" custScaleY="23031" custLinFactNeighborX="-1150" custLinFactNeighborY="-559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B74D8C-B38D-4290-A9F0-2A15BC20FFF4}" type="pres">
      <dgm:prSet presAssocID="{8D540C5F-C903-440E-ACC2-2DAB9C33F056}" presName="descendantText" presStyleLbl="alignAccFollowNode1" presStyleIdx="2" presStyleCnt="3" custScaleX="90195" custScaleY="256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40F3DD-C877-461C-9DE0-052FE91F251D}" srcId="{BDB96D7A-172A-4EEB-873E-037C10845E05}" destId="{8D540C5F-C903-440E-ACC2-2DAB9C33F056}" srcOrd="2" destOrd="0" parTransId="{86C7427F-C60F-494A-B4EC-E2D21E199A60}" sibTransId="{6CD6D52C-3F7F-49B9-98BB-DAC8024DAD4B}"/>
    <dgm:cxn modelId="{04B5D789-B21E-4285-B29F-F1519215673E}" srcId="{BDB96D7A-172A-4EEB-873E-037C10845E05}" destId="{26BC4D9D-F5E4-4EF3-92AD-F4EF5BA4C0A5}" srcOrd="1" destOrd="0" parTransId="{542DB77D-50AC-4CCB-A939-6FFEA5200408}" sibTransId="{F57253B2-A29B-4BEF-AC00-F1853209CF98}"/>
    <dgm:cxn modelId="{2BEA3A60-1BE1-4F07-835B-13DA798757E0}" type="presOf" srcId="{C61528B2-2F3C-4C04-98DA-1C0F72F17EFB}" destId="{A8B74D8C-B38D-4290-A9F0-2A15BC20FFF4}" srcOrd="0" destOrd="0" presId="urn:microsoft.com/office/officeart/2005/8/layout/vList5"/>
    <dgm:cxn modelId="{40BE8F5F-38EA-44AE-934B-1908F17CBE2F}" srcId="{BDB96D7A-172A-4EEB-873E-037C10845E05}" destId="{CF5A2140-E9ED-40F3-9447-61F38F0D9E5A}" srcOrd="0" destOrd="0" parTransId="{0642C41F-CDF1-4A05-AAF2-4BB30F242D98}" sibTransId="{099FAE62-58A6-4ACE-BDA8-BDAD91D3877D}"/>
    <dgm:cxn modelId="{E4B24AF3-36F7-4A9F-B3A0-B780E48CEDD8}" type="presOf" srcId="{8D540C5F-C903-440E-ACC2-2DAB9C33F056}" destId="{59EBD83E-B38A-4BF6-84D0-8D7850D5AA93}" srcOrd="0" destOrd="0" presId="urn:microsoft.com/office/officeart/2005/8/layout/vList5"/>
    <dgm:cxn modelId="{31C145FA-EF28-45CA-9EBF-FB8BC017328D}" srcId="{8D540C5F-C903-440E-ACC2-2DAB9C33F056}" destId="{C61528B2-2F3C-4C04-98DA-1C0F72F17EFB}" srcOrd="0" destOrd="0" parTransId="{C59B1170-C2F7-4A86-852F-5BA59844364B}" sibTransId="{B79F5124-0BFF-420D-A08D-393419445F2D}"/>
    <dgm:cxn modelId="{BEFB57F1-8321-4A82-85DF-C204E07C1368}" srcId="{CF5A2140-E9ED-40F3-9447-61F38F0D9E5A}" destId="{0C660192-E76B-414B-ABE8-6BFF7632D4ED}" srcOrd="0" destOrd="0" parTransId="{FA69CD1A-A177-4797-A2F9-6E9BA036184C}" sibTransId="{008012E6-C31B-4598-977D-D9AE0ED17F40}"/>
    <dgm:cxn modelId="{CCC1DC7A-7732-4307-8EF8-6693F60A0084}" srcId="{26BC4D9D-F5E4-4EF3-92AD-F4EF5BA4C0A5}" destId="{32D28439-EF6A-43A5-936B-5CAA8EEBD655}" srcOrd="0" destOrd="0" parTransId="{DE8A346D-D2A1-4E9A-A40F-D57FF77399CC}" sibTransId="{513A8018-1B49-4E1D-AC02-C52117919D6C}"/>
    <dgm:cxn modelId="{2BFE36EE-0E3B-4118-8A95-A8C07CF79F5B}" type="presOf" srcId="{32D28439-EF6A-43A5-936B-5CAA8EEBD655}" destId="{74A5B7F2-8DBE-429F-AFBA-A07ED4995927}" srcOrd="0" destOrd="0" presId="urn:microsoft.com/office/officeart/2005/8/layout/vList5"/>
    <dgm:cxn modelId="{81C7A7D5-51E0-407F-A748-DBF84673BD06}" type="presOf" srcId="{CF5A2140-E9ED-40F3-9447-61F38F0D9E5A}" destId="{2832E72C-AFD2-4943-BC54-3A156B459325}" srcOrd="0" destOrd="0" presId="urn:microsoft.com/office/officeart/2005/8/layout/vList5"/>
    <dgm:cxn modelId="{0A418D05-A2B7-4E73-A984-98CDED1D6B7C}" type="presOf" srcId="{BDB96D7A-172A-4EEB-873E-037C10845E05}" destId="{ADB42A90-C717-4202-894E-77D7DFFA9FF0}" srcOrd="0" destOrd="0" presId="urn:microsoft.com/office/officeart/2005/8/layout/vList5"/>
    <dgm:cxn modelId="{2271E563-3735-4CAE-8999-011230E82686}" type="presOf" srcId="{0C660192-E76B-414B-ABE8-6BFF7632D4ED}" destId="{5892A9F1-F9B3-4342-B129-5F327F27EB11}" srcOrd="0" destOrd="0" presId="urn:microsoft.com/office/officeart/2005/8/layout/vList5"/>
    <dgm:cxn modelId="{2E24DDBC-35F3-41FA-932E-0BF1FD2D88EE}" type="presOf" srcId="{26BC4D9D-F5E4-4EF3-92AD-F4EF5BA4C0A5}" destId="{66A969DB-E456-46F1-9783-50DF2883AFF0}" srcOrd="0" destOrd="0" presId="urn:microsoft.com/office/officeart/2005/8/layout/vList5"/>
    <dgm:cxn modelId="{9F313A81-810C-4192-A4FD-DA5108955343}" type="presParOf" srcId="{ADB42A90-C717-4202-894E-77D7DFFA9FF0}" destId="{0D068D25-C98B-44DA-A9ED-064110B82A45}" srcOrd="0" destOrd="0" presId="urn:microsoft.com/office/officeart/2005/8/layout/vList5"/>
    <dgm:cxn modelId="{040CCB3E-FC4B-4B61-B5FB-68E8EA0CC052}" type="presParOf" srcId="{0D068D25-C98B-44DA-A9ED-064110B82A45}" destId="{2832E72C-AFD2-4943-BC54-3A156B459325}" srcOrd="0" destOrd="0" presId="urn:microsoft.com/office/officeart/2005/8/layout/vList5"/>
    <dgm:cxn modelId="{2EF0357D-F4D3-4C08-8C6A-0C7408FE5168}" type="presParOf" srcId="{0D068D25-C98B-44DA-A9ED-064110B82A45}" destId="{5892A9F1-F9B3-4342-B129-5F327F27EB11}" srcOrd="1" destOrd="0" presId="urn:microsoft.com/office/officeart/2005/8/layout/vList5"/>
    <dgm:cxn modelId="{ABA1496A-7CFE-4578-85C8-4363FDAC889E}" type="presParOf" srcId="{ADB42A90-C717-4202-894E-77D7DFFA9FF0}" destId="{90D1815A-C4CA-4340-864A-03E228C5F862}" srcOrd="1" destOrd="0" presId="urn:microsoft.com/office/officeart/2005/8/layout/vList5"/>
    <dgm:cxn modelId="{518E928A-94BC-4F1C-A1F7-E6A48EE32FD3}" type="presParOf" srcId="{ADB42A90-C717-4202-894E-77D7DFFA9FF0}" destId="{33303022-51FB-47B3-A5E9-17D0E0902910}" srcOrd="2" destOrd="0" presId="urn:microsoft.com/office/officeart/2005/8/layout/vList5"/>
    <dgm:cxn modelId="{C369E526-85A8-4645-8A3E-817543BBF913}" type="presParOf" srcId="{33303022-51FB-47B3-A5E9-17D0E0902910}" destId="{66A969DB-E456-46F1-9783-50DF2883AFF0}" srcOrd="0" destOrd="0" presId="urn:microsoft.com/office/officeart/2005/8/layout/vList5"/>
    <dgm:cxn modelId="{4E89888C-173E-4B9B-9035-75ED1BD481A8}" type="presParOf" srcId="{33303022-51FB-47B3-A5E9-17D0E0902910}" destId="{74A5B7F2-8DBE-429F-AFBA-A07ED4995927}" srcOrd="1" destOrd="0" presId="urn:microsoft.com/office/officeart/2005/8/layout/vList5"/>
    <dgm:cxn modelId="{E9C6BC8C-9E57-4EF1-BD19-A7929B43BBB0}" type="presParOf" srcId="{ADB42A90-C717-4202-894E-77D7DFFA9FF0}" destId="{906C397F-243A-4E2C-A0EA-5C39C5E95A03}" srcOrd="3" destOrd="0" presId="urn:microsoft.com/office/officeart/2005/8/layout/vList5"/>
    <dgm:cxn modelId="{977630AD-FB7F-4633-8F23-85F13C67CDB9}" type="presParOf" srcId="{ADB42A90-C717-4202-894E-77D7DFFA9FF0}" destId="{4C3BB7F7-CCFC-47A7-B7B1-1124A3E4BAC6}" srcOrd="4" destOrd="0" presId="urn:microsoft.com/office/officeart/2005/8/layout/vList5"/>
    <dgm:cxn modelId="{636ADA31-A949-48CE-ADDC-8BF97E611DE1}" type="presParOf" srcId="{4C3BB7F7-CCFC-47A7-B7B1-1124A3E4BAC6}" destId="{59EBD83E-B38A-4BF6-84D0-8D7850D5AA93}" srcOrd="0" destOrd="0" presId="urn:microsoft.com/office/officeart/2005/8/layout/vList5"/>
    <dgm:cxn modelId="{47CDA913-4432-4DD8-8F7A-ED7522A10999}" type="presParOf" srcId="{4C3BB7F7-CCFC-47A7-B7B1-1124A3E4BAC6}" destId="{A8B74D8C-B38D-4290-A9F0-2A15BC20FFF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E9FE42-4A05-4755-995B-E9D76313D3F8}">
      <dsp:nvSpPr>
        <dsp:cNvPr id="0" name=""/>
        <dsp:cNvSpPr/>
      </dsp:nvSpPr>
      <dsp:spPr>
        <a:xfrm>
          <a:off x="0" y="769409"/>
          <a:ext cx="8689695" cy="74607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ПАО «АКРОН» - СТРОИТЕЛЬСТВО АГРЕГАТА ПО ПРОИЗВОДСТВУ КАРБАМИДА МОЩНОСТЬЮ 600 ТОНН В СУТКИ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– 1 967 млн. рублей)</a:t>
          </a:r>
        </a:p>
      </dsp:txBody>
      <dsp:txXfrm>
        <a:off x="1917351" y="769409"/>
        <a:ext cx="6772344" cy="746077"/>
      </dsp:txXfrm>
    </dsp:sp>
    <dsp:sp modelId="{0AA31A0F-D1F1-4263-949A-2694940288D3}">
      <dsp:nvSpPr>
        <dsp:cNvPr id="0" name=""/>
        <dsp:cNvSpPr/>
      </dsp:nvSpPr>
      <dsp:spPr>
        <a:xfrm>
          <a:off x="59697" y="830025"/>
          <a:ext cx="1619996" cy="6233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6147C9-3845-4104-AA24-A02D72AD2608}">
      <dsp:nvSpPr>
        <dsp:cNvPr id="0" name=""/>
        <dsp:cNvSpPr/>
      </dsp:nvSpPr>
      <dsp:spPr>
        <a:xfrm>
          <a:off x="1521" y="1570406"/>
          <a:ext cx="8689695" cy="71504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АО «ЛАКТИС»  - УСТАНОВКА НОВОЙ ТЕХНОЛОГИЧЕСКОЙ ЛИНИИ ПО ПРОИЗВОДСТВУ ИСЛАНДСКОГО КИСЛОМОЛОЧНОГО ПРОДУКТА «СКИР»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- около 150 млн. рублей, создано 20 рабочих мест)</a:t>
          </a:r>
        </a:p>
      </dsp:txBody>
      <dsp:txXfrm>
        <a:off x="1918872" y="1570406"/>
        <a:ext cx="6772344" cy="715046"/>
      </dsp:txXfrm>
    </dsp:sp>
    <dsp:sp modelId="{6F503BE1-5D0A-4236-8D30-3297A5AC7F19}">
      <dsp:nvSpPr>
        <dsp:cNvPr id="0" name=""/>
        <dsp:cNvSpPr/>
      </dsp:nvSpPr>
      <dsp:spPr>
        <a:xfrm>
          <a:off x="59680" y="1621386"/>
          <a:ext cx="1619996" cy="6039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DCBFCB-5D95-42AA-A395-70E79D1444F6}">
      <dsp:nvSpPr>
        <dsp:cNvPr id="0" name=""/>
        <dsp:cNvSpPr/>
      </dsp:nvSpPr>
      <dsp:spPr>
        <a:xfrm>
          <a:off x="43" y="2341377"/>
          <a:ext cx="8689695" cy="72473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ЗАО «НОВТРАК» - РАСШИРЕНИЕ И МОДЕРНИЗАЦИЯ ПРОИЗВОДСТВА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- 40 млн. рублей, создано 20 рабочих мест)</a:t>
          </a:r>
        </a:p>
      </dsp:txBody>
      <dsp:txXfrm>
        <a:off x="1917394" y="2341377"/>
        <a:ext cx="6772344" cy="724738"/>
      </dsp:txXfrm>
    </dsp:sp>
    <dsp:sp modelId="{04BBD719-E54C-424E-9CF1-611A4B5B7BA0}">
      <dsp:nvSpPr>
        <dsp:cNvPr id="0" name=""/>
        <dsp:cNvSpPr/>
      </dsp:nvSpPr>
      <dsp:spPr>
        <a:xfrm>
          <a:off x="35688" y="2408502"/>
          <a:ext cx="1619996" cy="6039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77961-8508-42AF-A058-08820B041278}">
      <dsp:nvSpPr>
        <dsp:cNvPr id="0" name=""/>
        <dsp:cNvSpPr/>
      </dsp:nvSpPr>
      <dsp:spPr>
        <a:xfrm>
          <a:off x="0" y="3113963"/>
          <a:ext cx="8689695" cy="66484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ЗАО «ЭЛСИ» - СТРОИТЕЛЬСТВО НОВОГО ЦЕХА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– 40,0 млн. рублей, создано 10 рабочих мест)</a:t>
          </a:r>
        </a:p>
      </dsp:txBody>
      <dsp:txXfrm>
        <a:off x="1917351" y="3113963"/>
        <a:ext cx="6772344" cy="664847"/>
      </dsp:txXfrm>
    </dsp:sp>
    <dsp:sp modelId="{31541D0F-FC80-485B-8426-F5415F04823D}">
      <dsp:nvSpPr>
        <dsp:cNvPr id="0" name=""/>
        <dsp:cNvSpPr/>
      </dsp:nvSpPr>
      <dsp:spPr>
        <a:xfrm>
          <a:off x="59697" y="3148767"/>
          <a:ext cx="1619996" cy="6039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74764-7116-4308-8242-C2D29A8D28D0}">
      <dsp:nvSpPr>
        <dsp:cNvPr id="0" name=""/>
        <dsp:cNvSpPr/>
      </dsp:nvSpPr>
      <dsp:spPr>
        <a:xfrm>
          <a:off x="0" y="3833012"/>
          <a:ext cx="8689695" cy="64722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МУП «НОВГОРОДСКИЙ ВОДОКАНАЛ»  - ЗАПУСК ЦЕХА ГИПОХЛОРИТА НАТРИЯ НА ЛЕВОБЕРЕЖНЫХ ВОДООЧИСТНЫХ СООРУЖЕНИЯХ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– 40,0 млн. рублей)</a:t>
          </a:r>
        </a:p>
      </dsp:txBody>
      <dsp:txXfrm>
        <a:off x="1917351" y="3833012"/>
        <a:ext cx="6772344" cy="647222"/>
      </dsp:txXfrm>
    </dsp:sp>
    <dsp:sp modelId="{2FA262ED-A475-4759-BE82-B997BE78809F}">
      <dsp:nvSpPr>
        <dsp:cNvPr id="0" name=""/>
        <dsp:cNvSpPr/>
      </dsp:nvSpPr>
      <dsp:spPr>
        <a:xfrm>
          <a:off x="59697" y="3854538"/>
          <a:ext cx="1619996" cy="6039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9653D1-D094-4F82-8488-2863C47BC92D}">
      <dsp:nvSpPr>
        <dsp:cNvPr id="0" name=""/>
        <dsp:cNvSpPr/>
      </dsp:nvSpPr>
      <dsp:spPr>
        <a:xfrm>
          <a:off x="1521" y="4527239"/>
          <a:ext cx="8689695" cy="693581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СТРОИТЕЛЬСТВО ОБЩЕОБРАЗОВАТЕЛЬНОЙ ШКОЛЫ В ПСКОВСКОМ ЖИЛОМ РАЙОНЕ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– 949,4 млн. рублей)</a:t>
          </a:r>
        </a:p>
      </dsp:txBody>
      <dsp:txXfrm>
        <a:off x="1918872" y="4527239"/>
        <a:ext cx="6772344" cy="693581"/>
      </dsp:txXfrm>
    </dsp:sp>
    <dsp:sp modelId="{F89EAA2C-46E6-4CF2-BB39-812D18AE4AA8}">
      <dsp:nvSpPr>
        <dsp:cNvPr id="0" name=""/>
        <dsp:cNvSpPr/>
      </dsp:nvSpPr>
      <dsp:spPr>
        <a:xfrm>
          <a:off x="27604" y="4566686"/>
          <a:ext cx="1619996" cy="63051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A32D52-CCA8-4849-A0F8-7D0032259920}">
      <dsp:nvSpPr>
        <dsp:cNvPr id="0" name=""/>
        <dsp:cNvSpPr/>
      </dsp:nvSpPr>
      <dsp:spPr>
        <a:xfrm>
          <a:off x="1521" y="5268363"/>
          <a:ext cx="8689695" cy="70199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ООО «ИНВЕСТ-ДЕВЕЛОПМЕНТ» - СТРОИТЕЛЬСТВО РЕСТОРАННОГО КОМПЛЕКСА ПО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УЛ. ТРОИЦКАЯ (объем инвестиций – 150 млн. рублей)</a:t>
          </a:r>
        </a:p>
      </dsp:txBody>
      <dsp:txXfrm>
        <a:off x="1918872" y="5268363"/>
        <a:ext cx="6772344" cy="701998"/>
      </dsp:txXfrm>
    </dsp:sp>
    <dsp:sp modelId="{10324FCC-F662-4BDB-B51A-53D2393A0901}">
      <dsp:nvSpPr>
        <dsp:cNvPr id="0" name=""/>
        <dsp:cNvSpPr/>
      </dsp:nvSpPr>
      <dsp:spPr>
        <a:xfrm>
          <a:off x="50779" y="5326911"/>
          <a:ext cx="1619996" cy="6039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E9FE42-4A05-4755-995B-E9D76313D3F8}">
      <dsp:nvSpPr>
        <dsp:cNvPr id="0" name=""/>
        <dsp:cNvSpPr/>
      </dsp:nvSpPr>
      <dsp:spPr>
        <a:xfrm>
          <a:off x="0" y="475991"/>
          <a:ext cx="8787027" cy="239525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ПАО «АКРОН» -  4 ПРОЕКТА: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СТРОИТЕЛЬСТВО ТРЕХ АГРЕГАТОВ АЗОТНОЙ КИСЛОТЫ МОЩНОСТЬЮ 405 ТЫС. ТОНН В ГОД (объем инвестиций – 5 400 млн. рублей);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ТЕХНОЛОГИЧЕСКОЕ ПЕРЕВООРУЖЕНИЕ АММИАКА 4 ДО ПРОИЗВОДИТЕЛЬНОСТИ 2500 ТОНН В СУТКИ (объем инвестиций – 2 700 млн. рублей);</a:t>
          </a:r>
        </a:p>
        <a:p>
          <a:pPr marL="17780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СТРОИТЕЛЬСТВО УСТАНОВКИ ГРАНУЛИРОВАНИЯ КАРБАМИДА</a:t>
          </a:r>
        </a:p>
        <a:p>
          <a:pPr marL="17780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–    2 550 млн. рублей);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ТЕХНОЛОГИЧЕСКОЕ ПЕРЕВООРУЖЕНИЕ НИТРОАММОФОСКИ С УВЕЛИЧЕНИЕМ МОЩНОСТИ АГРЕГАТОВ №1 И №2 ДО 2 500 ТОНН В СУТКИ (объем инвестиций – 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1 542 млн. рублей)</a:t>
          </a:r>
        </a:p>
      </dsp:txBody>
      <dsp:txXfrm>
        <a:off x="1889268" y="475991"/>
        <a:ext cx="6897758" cy="2395255"/>
      </dsp:txXfrm>
    </dsp:sp>
    <dsp:sp modelId="{0AA31A0F-D1F1-4263-949A-2694940288D3}">
      <dsp:nvSpPr>
        <dsp:cNvPr id="0" name=""/>
        <dsp:cNvSpPr/>
      </dsp:nvSpPr>
      <dsp:spPr>
        <a:xfrm>
          <a:off x="83236" y="549101"/>
          <a:ext cx="1715736" cy="22518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6147C9-3845-4104-AA24-A02D72AD2608}">
      <dsp:nvSpPr>
        <dsp:cNvPr id="0" name=""/>
        <dsp:cNvSpPr/>
      </dsp:nvSpPr>
      <dsp:spPr>
        <a:xfrm>
          <a:off x="43" y="2908024"/>
          <a:ext cx="8784039" cy="59677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АО «ДЕКА» - УСТАНОВКА НОВОЙ УПАКОВОЧНОЙ ЛИНИИ И ВАРОЧНОГО ОБОРУДОВАНИЯ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– 530</a:t>
          </a:r>
          <a:r>
            <a:rPr lang="ru-RU" sz="1400" kern="12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1400" kern="1200" dirty="0" smtClean="0">
              <a:solidFill>
                <a:schemeClr val="tx1"/>
              </a:solidFill>
              <a:latin typeface="+mn-lt"/>
            </a:rPr>
            <a:t>млн. рублей, будет создано 86 рабочих места)</a:t>
          </a:r>
        </a:p>
      </dsp:txBody>
      <dsp:txXfrm>
        <a:off x="1888670" y="2908024"/>
        <a:ext cx="6895413" cy="596779"/>
      </dsp:txXfrm>
    </dsp:sp>
    <dsp:sp modelId="{6F503BE1-5D0A-4236-8D30-3297A5AC7F19}">
      <dsp:nvSpPr>
        <dsp:cNvPr id="0" name=""/>
        <dsp:cNvSpPr/>
      </dsp:nvSpPr>
      <dsp:spPr>
        <a:xfrm>
          <a:off x="67885" y="2932843"/>
          <a:ext cx="1691994" cy="5400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2EE310-E6B5-45B8-B6A7-899C0E1A6CDF}">
      <dsp:nvSpPr>
        <dsp:cNvPr id="0" name=""/>
        <dsp:cNvSpPr/>
      </dsp:nvSpPr>
      <dsp:spPr>
        <a:xfrm>
          <a:off x="0" y="3548900"/>
          <a:ext cx="8787115" cy="57562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ООО «МАГМАНИТ» - СТРОИТЕЛЬСТВО ЗАВОДА ПО ПРОИЗВОДСТВУ СТЕКЛОВОЛОКНА(объем инвестиций – 780 млн. рублей)</a:t>
          </a:r>
        </a:p>
      </dsp:txBody>
      <dsp:txXfrm>
        <a:off x="1889287" y="3548900"/>
        <a:ext cx="6897827" cy="575628"/>
      </dsp:txXfrm>
    </dsp:sp>
    <dsp:sp modelId="{A526F542-1A35-43F1-AA69-490F9FCD7067}">
      <dsp:nvSpPr>
        <dsp:cNvPr id="0" name=""/>
        <dsp:cNvSpPr/>
      </dsp:nvSpPr>
      <dsp:spPr>
        <a:xfrm>
          <a:off x="67885" y="3563870"/>
          <a:ext cx="1691994" cy="5400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AA9A33-4B3D-4CFC-85ED-8A93FE9D303F}">
      <dsp:nvSpPr>
        <dsp:cNvPr id="0" name=""/>
        <dsp:cNvSpPr/>
      </dsp:nvSpPr>
      <dsp:spPr>
        <a:xfrm>
          <a:off x="0" y="4154778"/>
          <a:ext cx="8787115" cy="57925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effectLst/>
              <a:latin typeface="+mn-lt"/>
              <a:ea typeface="Calibri"/>
              <a:cs typeface="Calibri" pitchFamily="34" charset="0"/>
            </a:rPr>
            <a:t>ООО «АМКОР ФЛЕКСИБЛЗ НОВГОРОД» </a:t>
          </a:r>
          <a:r>
            <a:rPr lang="ru-RU" sz="1400" kern="1200" dirty="0" smtClean="0">
              <a:solidFill>
                <a:schemeClr val="tx1"/>
              </a:solidFill>
              <a:latin typeface="+mn-lt"/>
            </a:rPr>
            <a:t>- РАСШИРЕНИЕ И МОДЕРНИЗАЦИЯ ПРОИЗВОДСТВА (объем инвестиций – 520</a:t>
          </a:r>
          <a:r>
            <a:rPr lang="ru-RU" sz="1400" kern="12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1400" kern="1200" dirty="0" smtClean="0">
              <a:solidFill>
                <a:schemeClr val="tx1"/>
              </a:solidFill>
              <a:latin typeface="+mn-lt"/>
            </a:rPr>
            <a:t>млн. рублей)</a:t>
          </a:r>
        </a:p>
      </dsp:txBody>
      <dsp:txXfrm>
        <a:off x="1889287" y="4154778"/>
        <a:ext cx="6897827" cy="579255"/>
      </dsp:txXfrm>
    </dsp:sp>
    <dsp:sp modelId="{C18F2832-B212-4184-974F-DC9F73F1F583}">
      <dsp:nvSpPr>
        <dsp:cNvPr id="0" name=""/>
        <dsp:cNvSpPr/>
      </dsp:nvSpPr>
      <dsp:spPr>
        <a:xfrm>
          <a:off x="56023" y="4177644"/>
          <a:ext cx="1691994" cy="5400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77961-8508-42AF-A058-08820B041278}">
      <dsp:nvSpPr>
        <dsp:cNvPr id="0" name=""/>
        <dsp:cNvSpPr/>
      </dsp:nvSpPr>
      <dsp:spPr>
        <a:xfrm>
          <a:off x="3075" y="4768226"/>
          <a:ext cx="8784039" cy="58600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ООО «КАТ» - СТРОИТЕЛЬСТВО ЗАВОДА ПО ПРОИЗВОДСТВУ ЭЛЕКТРОТЕХНИЧЕСКОГО ОБОРУДОВАНИЯ (объем инвестиций 500 млн. рублей, будет создано 250 рабочих мест)</a:t>
          </a:r>
        </a:p>
      </dsp:txBody>
      <dsp:txXfrm>
        <a:off x="1891701" y="4768226"/>
        <a:ext cx="6895413" cy="586006"/>
      </dsp:txXfrm>
    </dsp:sp>
    <dsp:sp modelId="{31541D0F-FC80-485B-8426-F5415F04823D}">
      <dsp:nvSpPr>
        <dsp:cNvPr id="0" name=""/>
        <dsp:cNvSpPr/>
      </dsp:nvSpPr>
      <dsp:spPr>
        <a:xfrm>
          <a:off x="32719" y="4812978"/>
          <a:ext cx="1691994" cy="5400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77C936-F511-4DD8-B860-D6914E6D2F19}">
      <dsp:nvSpPr>
        <dsp:cNvPr id="0" name=""/>
        <dsp:cNvSpPr/>
      </dsp:nvSpPr>
      <dsp:spPr>
        <a:xfrm>
          <a:off x="3075" y="5393792"/>
          <a:ext cx="8784039" cy="59420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ООО «Т-АРМ» - СТРОИТЕЛЬСТВО МАШИНОСТРОИТЕЛЬНОГО ПРЕДПРИЯТИЯ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– 450 млн. рублей, будет создано 100 рабочих мест)</a:t>
          </a:r>
        </a:p>
      </dsp:txBody>
      <dsp:txXfrm>
        <a:off x="1891701" y="5393792"/>
        <a:ext cx="6895413" cy="594208"/>
      </dsp:txXfrm>
    </dsp:sp>
    <dsp:sp modelId="{F47375A2-84BA-4064-A948-AD426A03AA79}">
      <dsp:nvSpPr>
        <dsp:cNvPr id="0" name=""/>
        <dsp:cNvSpPr/>
      </dsp:nvSpPr>
      <dsp:spPr>
        <a:xfrm>
          <a:off x="45830" y="5413624"/>
          <a:ext cx="1691994" cy="5400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D02DD9-613A-4602-B0BB-CB789F5F29DF}">
      <dsp:nvSpPr>
        <dsp:cNvPr id="0" name=""/>
        <dsp:cNvSpPr/>
      </dsp:nvSpPr>
      <dsp:spPr>
        <a:xfrm>
          <a:off x="5720" y="113074"/>
          <a:ext cx="8532007" cy="153782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effectLst/>
              <a:latin typeface="+mn-lt"/>
              <a:ea typeface="Calibri"/>
              <a:cs typeface="Calibri" pitchFamily="34" charset="0"/>
            </a:rPr>
            <a:t>ООО «ИНТУРИСТ» - СТРОИТЕЛЬСТВО ОБЪЕКТОВ КОМПЛЕКСА ГОСТИНИЦЫ «ИНТУРИСТ»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– 120</a:t>
          </a:r>
          <a:r>
            <a:rPr lang="ru-RU" sz="1400" kern="1200" baseline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1400" kern="1200" dirty="0" smtClean="0">
              <a:solidFill>
                <a:schemeClr val="tx1"/>
              </a:solidFill>
              <a:latin typeface="+mn-lt"/>
            </a:rPr>
            <a:t>млн. рублей</a:t>
          </a:r>
          <a:r>
            <a:rPr lang="ru-RU" sz="1600" kern="1200" dirty="0" smtClean="0">
              <a:solidFill>
                <a:schemeClr val="tx1"/>
              </a:solidFill>
              <a:latin typeface="+mn-lt"/>
            </a:rPr>
            <a:t>) </a:t>
          </a:r>
        </a:p>
      </dsp:txBody>
      <dsp:txXfrm>
        <a:off x="2109165" y="113074"/>
        <a:ext cx="6428562" cy="1537828"/>
      </dsp:txXfrm>
    </dsp:sp>
    <dsp:sp modelId="{CA2DF50E-DB99-4DAB-A2AE-204DF412088E}">
      <dsp:nvSpPr>
        <dsp:cNvPr id="0" name=""/>
        <dsp:cNvSpPr/>
      </dsp:nvSpPr>
      <dsp:spPr>
        <a:xfrm>
          <a:off x="86775" y="191527"/>
          <a:ext cx="1750234" cy="140517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0C7CCF-7E9C-4FAA-B6D1-C6216FB87A52}">
      <dsp:nvSpPr>
        <dsp:cNvPr id="0" name=""/>
        <dsp:cNvSpPr/>
      </dsp:nvSpPr>
      <dsp:spPr>
        <a:xfrm>
          <a:off x="2860" y="1870734"/>
          <a:ext cx="8532007" cy="150067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effectLst/>
              <a:latin typeface="+mn-lt"/>
              <a:ea typeface="Calibri"/>
              <a:cs typeface="Calibri" pitchFamily="34" charset="0"/>
            </a:rPr>
            <a:t>МЕДИЦИНСКАЯ ИНВЕСТИЦИОННАЯ ГРУППА – 2 ПРОЕКТА:</a:t>
          </a:r>
        </a:p>
        <a:p>
          <a:pPr marL="0" lvl="0" indent="17780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ПОЛИКЛИНИКА ДЛЯ ВЗРОСЛЫХ И ДЕТЕЙ ПО УЛ. ОКТЯБРЬСКАЯ, Д. 8;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ПОЛИКЛИНИКА ДЛЯ ВЗРОСЛЫХ И ДЕТЕЙ ПО УЛ. Б. С.-ПЕТЕРБУРГСКАЯ, Д. 90, КОРП.1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– около 140 млн. рублей, создание 200 рабочих мест)</a:t>
          </a:r>
        </a:p>
      </dsp:txBody>
      <dsp:txXfrm>
        <a:off x="2106305" y="1870734"/>
        <a:ext cx="6428562" cy="1500679"/>
      </dsp:txXfrm>
    </dsp:sp>
    <dsp:sp modelId="{D66212F7-5916-43A3-A841-78856CB51486}">
      <dsp:nvSpPr>
        <dsp:cNvPr id="0" name=""/>
        <dsp:cNvSpPr/>
      </dsp:nvSpPr>
      <dsp:spPr>
        <a:xfrm>
          <a:off x="86775" y="1969604"/>
          <a:ext cx="1690811" cy="12639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19486B-B071-4155-A586-1051F15C0625}">
      <dsp:nvSpPr>
        <dsp:cNvPr id="0" name=""/>
        <dsp:cNvSpPr/>
      </dsp:nvSpPr>
      <dsp:spPr>
        <a:xfrm>
          <a:off x="2860" y="3565221"/>
          <a:ext cx="8532007" cy="149758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ФИНАНСОВЫЙ ХОЛДИНГ МЕЖДУНАРОДНОЙ КОМПАНИИ DYNINNO GROUP - ОТКРЫТИЕ КОЛЛ-ЦЕНТРА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– 20,0 млн. рублей, будет создано 130 рабочих мест)</a:t>
          </a:r>
        </a:p>
      </dsp:txBody>
      <dsp:txXfrm>
        <a:off x="2106305" y="3565221"/>
        <a:ext cx="6428562" cy="1497580"/>
      </dsp:txXfrm>
    </dsp:sp>
    <dsp:sp modelId="{EB96EA16-598D-4637-9C59-55D39B49FC84}">
      <dsp:nvSpPr>
        <dsp:cNvPr id="0" name=""/>
        <dsp:cNvSpPr/>
      </dsp:nvSpPr>
      <dsp:spPr>
        <a:xfrm>
          <a:off x="86767" y="3650337"/>
          <a:ext cx="1741850" cy="134621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2A9F1-F9B3-4342-B129-5F327F27EB11}">
      <dsp:nvSpPr>
        <dsp:cNvPr id="0" name=""/>
        <dsp:cNvSpPr/>
      </dsp:nvSpPr>
      <dsp:spPr>
        <a:xfrm rot="5400000">
          <a:off x="3015789" y="-563242"/>
          <a:ext cx="796999" cy="2912126"/>
        </a:xfrm>
        <a:prstGeom prst="round2Same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2019 году – 190 мест</a:t>
          </a:r>
          <a:endParaRPr lang="ru-RU" sz="1800" kern="1200" dirty="0"/>
        </a:p>
      </dsp:txBody>
      <dsp:txXfrm rot="-5400000">
        <a:off x="1958226" y="533227"/>
        <a:ext cx="2873220" cy="719187"/>
      </dsp:txXfrm>
    </dsp:sp>
    <dsp:sp modelId="{2832E72C-AFD2-4943-BC54-3A156B459325}">
      <dsp:nvSpPr>
        <dsp:cNvPr id="0" name=""/>
        <dsp:cNvSpPr/>
      </dsp:nvSpPr>
      <dsp:spPr>
        <a:xfrm>
          <a:off x="121114" y="2705120"/>
          <a:ext cx="1799995" cy="940816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/>
            <a:t>ПСКОВСКИЙ ЖИЛОЙ РАЙОН</a:t>
          </a:r>
          <a:endParaRPr lang="ru-RU" sz="1800" kern="1200" dirty="0"/>
        </a:p>
      </dsp:txBody>
      <dsp:txXfrm>
        <a:off x="167041" y="2751047"/>
        <a:ext cx="1708141" cy="848962"/>
      </dsp:txXfrm>
    </dsp:sp>
    <dsp:sp modelId="{74A5B7F2-8DBE-429F-AFBA-A07ED4995927}">
      <dsp:nvSpPr>
        <dsp:cNvPr id="0" name=""/>
        <dsp:cNvSpPr/>
      </dsp:nvSpPr>
      <dsp:spPr>
        <a:xfrm rot="5400000">
          <a:off x="2999956" y="582744"/>
          <a:ext cx="819887" cy="2903347"/>
        </a:xfrm>
        <a:prstGeom prst="round2Same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2019 году – 190 мест</a:t>
          </a:r>
          <a:endParaRPr lang="ru-RU" sz="1800" kern="1200" dirty="0"/>
        </a:p>
      </dsp:txBody>
      <dsp:txXfrm rot="-5400000">
        <a:off x="1958226" y="1664498"/>
        <a:ext cx="2863323" cy="739839"/>
      </dsp:txXfrm>
    </dsp:sp>
    <dsp:sp modelId="{66A969DB-E456-46F1-9783-50DF2883AFF0}">
      <dsp:nvSpPr>
        <dsp:cNvPr id="0" name=""/>
        <dsp:cNvSpPr/>
      </dsp:nvSpPr>
      <dsp:spPr>
        <a:xfrm>
          <a:off x="158230" y="1566428"/>
          <a:ext cx="1799995" cy="93597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/>
            <a:t>СЕВЕРНЫЙ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/>
            <a:t>ЖИЛОЙ РАЙОН</a:t>
          </a:r>
          <a:endParaRPr lang="ru-RU" sz="1800" kern="1200" dirty="0"/>
        </a:p>
      </dsp:txBody>
      <dsp:txXfrm>
        <a:off x="203921" y="1612119"/>
        <a:ext cx="1708613" cy="844597"/>
      </dsp:txXfrm>
    </dsp:sp>
    <dsp:sp modelId="{A8B74D8C-B38D-4290-A9F0-2A15BC20FFF4}">
      <dsp:nvSpPr>
        <dsp:cNvPr id="0" name=""/>
        <dsp:cNvSpPr/>
      </dsp:nvSpPr>
      <dsp:spPr>
        <a:xfrm rot="5400000">
          <a:off x="3011595" y="1718051"/>
          <a:ext cx="835363" cy="2911093"/>
        </a:xfrm>
        <a:prstGeom prst="round2Same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2019 году – 190 мест</a:t>
          </a:r>
          <a:endParaRPr lang="ru-RU" sz="1800" kern="1200" dirty="0"/>
        </a:p>
      </dsp:txBody>
      <dsp:txXfrm rot="-5400000">
        <a:off x="1973731" y="2796695"/>
        <a:ext cx="2870314" cy="753805"/>
      </dsp:txXfrm>
    </dsp:sp>
    <dsp:sp modelId="{59EBD83E-B38A-4BF6-84D0-8D7850D5AA93}">
      <dsp:nvSpPr>
        <dsp:cNvPr id="0" name=""/>
        <dsp:cNvSpPr/>
      </dsp:nvSpPr>
      <dsp:spPr>
        <a:xfrm>
          <a:off x="121114" y="432409"/>
          <a:ext cx="1815499" cy="93597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ЖИЛОЙ РАЙОН «ИВУШКИ»</a:t>
          </a:r>
          <a:endParaRPr lang="ru-RU" sz="1800" kern="1200" dirty="0"/>
        </a:p>
      </dsp:txBody>
      <dsp:txXfrm>
        <a:off x="166805" y="478100"/>
        <a:ext cx="1724117" cy="844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3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1BDF773-4252-4B37-A799-3DF0066F71E5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64449F5-F9BE-487E-A85F-F4997E6BCA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2221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D9FC6DE-4A31-46CD-A5BA-4A9A604A1449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F4EE497-0208-4EE3-98DC-BF4BAFC2556B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5725783-E9C5-4DDC-BB73-F4A400BA8FF5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982EF72-9A7A-48C8-B9B4-3F1771949851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C985077-FA46-40C3-A858-029E0286296F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38BEFE0-B829-49EE-87DF-68309519C089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5887D4D-046C-4598-9804-94B02E6F70AD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B81B0C6-1794-453C-8EF0-A726D52CBFFB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F9235D1-79F8-432F-A036-5CCF1699EB21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2C9613F-E539-4FBF-8478-F10448B8259C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29BEB04-8320-49BD-9BB3-895A3548510B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37E6A66-B131-449B-9B18-F70516DF3448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FEA10D-3DA1-4FD5-8D79-B7EA5BA95BC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9" y="4715155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4" y="9428585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42430E0-565B-4517-8458-3BDA286F4EB3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837A22A-DF08-4D94-B2C3-91C07BC74380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397D386-EF82-4089-A1B0-F4289EC86809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3AD0462-2EE9-43E8-BF21-4FE08EE8C0D2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AD911EA-4D91-4501-A058-4CEE871DA220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A5DEF9F-CBD4-4CC9-841D-A33DD11BBFE2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C769E03-189C-46D4-85F8-D1FFB9934DF1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EAEE173-F695-4096-A320-E4707F7C68EA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22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C40B65E-6190-4146-AD0A-50774CFCBCF5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9EAD4FB-9577-4A13-A535-C29AA55C95B6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C25930F-0C1A-40B5-9B13-1A637BDE7D0B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7C74C0-39BA-49F9-817F-31537EA92380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C40B65E-6190-4146-AD0A-50774CFCBCF5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37E3B5A-22EA-4043-8B83-F339182B767A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768" y="4715154"/>
            <a:ext cx="5436567" cy="4465264"/>
          </a:xfr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850443" y="9428584"/>
            <a:ext cx="2944085" cy="492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EED6AE3-F08F-499C-8E36-79B896928486}" type="slidenum">
              <a:rPr lang="ru-RU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29</a:t>
            </a:fld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CF170-A5A8-43CA-938C-99155C88E196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B6F8C-4408-455B-96FA-B982E6200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568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121-D44B-4656-B3C6-2214875858B5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FCDF4-2EF6-4033-927A-4CF1548C5F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85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1F7A-E379-462C-822C-E3DCB31395B1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69224-7CA8-4EB4-8905-9F85A5B33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359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68F26-6B54-426E-9742-AF36BBB6B902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C2DBA-9C88-4288-BA14-DDB59A2B0F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6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4B7E3-6560-44CA-8BE8-FABA9BD08659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E6E60-EFA6-4B8D-A8F4-E5466EEC0A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394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C0F02-792C-467B-B5F3-BB767B152778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E44E3-540A-45F8-A69E-24A82C04F0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80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4977-F0B8-4069-B5CA-B66A6DDAB9DA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8CC45-01D3-4388-AF08-2BB9AF9856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914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48D38-9B29-4B98-879B-9A7666EE40DB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E0A43-9B77-4DB5-851D-DD5ED298EB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678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2A233-8867-40CC-8BED-016EDA663454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61250-FF8E-4D8B-966E-BCE23F3BB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37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38380-1C29-475E-BD6A-015CB570A8F5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9FAB1-387D-4C41-9D6D-A2DBF84C3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573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CFE54-42CC-448E-A44C-D4FEC340F799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AF047-5FD8-46FD-BF0B-019DC75AEB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23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B9BB41-701C-4F40-9E31-8DD1B1CA1D7F}" type="datetimeFigureOut">
              <a:rPr lang="ru-RU"/>
              <a:pPr>
                <a:defRPr/>
              </a:pPr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062579-DE09-4F7B-9187-87512EC9A3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8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7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8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7.png"/><Relationship Id="rId4" Type="http://schemas.openxmlformats.org/officeDocument/2006/relationships/image" Target="../media/image34.jpeg"/><Relationship Id="rId9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4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5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gif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7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jpe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8.jpeg"/><Relationship Id="rId7" Type="http://schemas.openxmlformats.org/officeDocument/2006/relationships/image" Target="../media/image73.jpeg"/><Relationship Id="rId12" Type="http://schemas.openxmlformats.org/officeDocument/2006/relationships/image" Target="../media/image7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11" Type="http://schemas.openxmlformats.org/officeDocument/2006/relationships/image" Target="../media/image77.jpeg"/><Relationship Id="rId5" Type="http://schemas.openxmlformats.org/officeDocument/2006/relationships/image" Target="../media/image71.gif"/><Relationship Id="rId10" Type="http://schemas.openxmlformats.org/officeDocument/2006/relationships/image" Target="../media/image76.jpeg"/><Relationship Id="rId4" Type="http://schemas.openxmlformats.org/officeDocument/2006/relationships/image" Target="../media/image7.png"/><Relationship Id="rId9" Type="http://schemas.openxmlformats.org/officeDocument/2006/relationships/image" Target="../media/image7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8.jpe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4.xml"/><Relationship Id="rId11" Type="http://schemas.openxmlformats.org/officeDocument/2006/relationships/image" Target="../media/image7.png"/><Relationship Id="rId5" Type="http://schemas.openxmlformats.org/officeDocument/2006/relationships/image" Target="../media/image83.jpeg"/><Relationship Id="rId10" Type="http://schemas.microsoft.com/office/2007/relationships/diagramDrawing" Target="../diagrams/drawing4.xml"/><Relationship Id="rId4" Type="http://schemas.openxmlformats.org/officeDocument/2006/relationships/image" Target="../media/image82.jpeg"/><Relationship Id="rId9" Type="http://schemas.openxmlformats.org/officeDocument/2006/relationships/diagramColors" Target="../diagrams/colors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.jpe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90.png"/><Relationship Id="rId4" Type="http://schemas.openxmlformats.org/officeDocument/2006/relationships/image" Target="../media/image85.png"/><Relationship Id="rId9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588"/>
            <a:ext cx="9244013" cy="691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CustomShape 1"/>
          <p:cNvSpPr/>
          <p:nvPr/>
        </p:nvSpPr>
        <p:spPr>
          <a:xfrm>
            <a:off x="3902075" y="6165850"/>
            <a:ext cx="5040313" cy="2746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ДОКЛАДЧИК: </a:t>
            </a:r>
          </a:p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МЭР ВЕЛИКОГО  НОВГОРОДА С.В. БУСУРИН</a:t>
            </a:r>
          </a:p>
        </p:txBody>
      </p:sp>
      <p:sp>
        <p:nvSpPr>
          <p:cNvPr id="2052" name="Прямоугольник 6"/>
          <p:cNvSpPr>
            <a:spLocks noChangeArrowheads="1"/>
          </p:cNvSpPr>
          <p:nvPr/>
        </p:nvSpPr>
        <p:spPr bwMode="auto">
          <a:xfrm>
            <a:off x="3370263" y="1751013"/>
            <a:ext cx="55721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sz="4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О ПЛАНЕ РАЗВИТИЯ ВЕЛИКОГО НОВГОРОДА НА 2019 ГОД</a:t>
            </a:r>
          </a:p>
        </p:txBody>
      </p:sp>
      <p:pic>
        <p:nvPicPr>
          <p:cNvPr id="20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1870075"/>
            <a:ext cx="1808162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/>
          </a:blip>
          <a:srcRect t="2418"/>
          <a:stretch/>
        </p:blipFill>
        <p:spPr bwMode="auto">
          <a:xfrm>
            <a:off x="-33193" y="-55909"/>
            <a:ext cx="9153235" cy="6709122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3075" name="Рисунок 1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6192838"/>
            <a:ext cx="92265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-57150" y="123825"/>
            <a:ext cx="920115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ОБЩАЯ ИНФОРМАЦИЯ О ВЕЛИКОМ НОВГОРОДЕ</a:t>
            </a:r>
          </a:p>
        </p:txBody>
      </p:sp>
      <p:sp>
        <p:nvSpPr>
          <p:cNvPr id="3078" name="TextBox 10"/>
          <p:cNvSpPr txBox="1">
            <a:spLocks noChangeArrowheads="1"/>
          </p:cNvSpPr>
          <p:nvPr/>
        </p:nvSpPr>
        <p:spPr bwMode="auto">
          <a:xfrm>
            <a:off x="7854950" y="1544638"/>
            <a:ext cx="12779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sz="2200" b="1" dirty="0">
                <a:solidFill>
                  <a:srgbClr val="FF0000"/>
                </a:solidFill>
              </a:rPr>
              <a:t>36,7%</a:t>
            </a:r>
          </a:p>
        </p:txBody>
      </p:sp>
      <p:sp>
        <p:nvSpPr>
          <p:cNvPr id="3079" name="TextBox 11"/>
          <p:cNvSpPr txBox="1">
            <a:spLocks noChangeArrowheads="1"/>
          </p:cNvSpPr>
          <p:nvPr/>
        </p:nvSpPr>
        <p:spPr bwMode="auto">
          <a:xfrm>
            <a:off x="6870700" y="1482725"/>
            <a:ext cx="11906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sz="1400"/>
              <a:t>Доля в областной численности</a:t>
            </a:r>
          </a:p>
        </p:txBody>
      </p:sp>
      <p:grpSp>
        <p:nvGrpSpPr>
          <p:cNvPr id="3080" name="Группа 12"/>
          <p:cNvGrpSpPr>
            <a:grpSpLocks/>
          </p:cNvGrpSpPr>
          <p:nvPr/>
        </p:nvGrpSpPr>
        <p:grpSpPr bwMode="auto">
          <a:xfrm>
            <a:off x="731838" y="2409825"/>
            <a:ext cx="3379787" cy="701675"/>
            <a:chOff x="803161" y="2137008"/>
            <a:chExt cx="3379345" cy="701864"/>
          </a:xfrm>
        </p:grpSpPr>
        <p:sp>
          <p:nvSpPr>
            <p:cNvPr id="14" name="Прямоугольник 24"/>
            <p:cNvSpPr>
              <a:spLocks noChangeArrowheads="1"/>
            </p:cNvSpPr>
            <p:nvPr/>
          </p:nvSpPr>
          <p:spPr bwMode="auto">
            <a:xfrm>
              <a:off x="1566648" y="2221169"/>
              <a:ext cx="2615858" cy="58594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600" b="1" dirty="0" smtClean="0">
                  <a:latin typeface="+mn-lt"/>
                  <a:ea typeface="Tahoma" pitchFamily="34" charset="0"/>
                </a:rPr>
                <a:t>ПЛОЩАДЬ ГОРОДА</a:t>
              </a:r>
              <a:endParaRPr lang="ru-RU" altLang="ru-RU" sz="1600" b="1" dirty="0">
                <a:latin typeface="+mn-lt"/>
                <a:ea typeface="Tahoma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600" b="1" dirty="0">
                  <a:latin typeface="+mn-lt"/>
                  <a:ea typeface="Tahoma" pitchFamily="34" charset="0"/>
                </a:rPr>
                <a:t>(кв. км)</a:t>
              </a:r>
            </a:p>
          </p:txBody>
        </p:sp>
        <p:grpSp>
          <p:nvGrpSpPr>
            <p:cNvPr id="3127" name="Группа 14"/>
            <p:cNvGrpSpPr>
              <a:grpSpLocks/>
            </p:cNvGrpSpPr>
            <p:nvPr/>
          </p:nvGrpSpPr>
          <p:grpSpPr bwMode="auto">
            <a:xfrm>
              <a:off x="803161" y="2137008"/>
              <a:ext cx="713638" cy="701864"/>
              <a:chOff x="7628600" y="261240"/>
              <a:chExt cx="834560" cy="772583"/>
            </a:xfrm>
          </p:grpSpPr>
          <p:grpSp>
            <p:nvGrpSpPr>
              <p:cNvPr id="3128" name="Группа 15"/>
              <p:cNvGrpSpPr>
                <a:grpSpLocks/>
              </p:cNvGrpSpPr>
              <p:nvPr/>
            </p:nvGrpSpPr>
            <p:grpSpPr bwMode="auto">
              <a:xfrm>
                <a:off x="7628600" y="261240"/>
                <a:ext cx="834560" cy="772583"/>
                <a:chOff x="6720589" y="3429000"/>
                <a:chExt cx="961032" cy="889663"/>
              </a:xfrm>
            </p:grpSpPr>
            <p:sp>
              <p:nvSpPr>
                <p:cNvPr id="18" name="Овал 17"/>
                <p:cNvSpPr/>
                <p:nvPr/>
              </p:nvSpPr>
              <p:spPr>
                <a:xfrm>
                  <a:off x="6720589" y="3429000"/>
                  <a:ext cx="961899" cy="889663"/>
                </a:xfrm>
                <a:prstGeom prst="ellipse">
                  <a:avLst/>
                </a:prstGeom>
                <a:ln w="95250"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dirty="0"/>
                </a:p>
              </p:txBody>
            </p:sp>
            <p:sp>
              <p:nvSpPr>
                <p:cNvPr id="19" name="Прямоугольник 18"/>
                <p:cNvSpPr/>
                <p:nvPr/>
              </p:nvSpPr>
              <p:spPr>
                <a:xfrm>
                  <a:off x="6732000" y="3996000"/>
                  <a:ext cx="1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>
                    <a:rot lat="0" lon="0" rev="84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dirty="0"/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7452000" y="3996000"/>
                  <a:ext cx="1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>
                    <a:rot lat="0" lon="0" rev="132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dirty="0"/>
                </a:p>
              </p:txBody>
            </p:sp>
          </p:grpSp>
          <p:sp>
            <p:nvSpPr>
              <p:cNvPr id="3129" name="Freeform 6"/>
              <p:cNvSpPr>
                <a:spLocks/>
              </p:cNvSpPr>
              <p:nvPr/>
            </p:nvSpPr>
            <p:spPr bwMode="auto">
              <a:xfrm>
                <a:off x="7824113" y="443001"/>
                <a:ext cx="381554" cy="409059"/>
              </a:xfrm>
              <a:custGeom>
                <a:avLst/>
                <a:gdLst/>
                <a:ahLst/>
                <a:cxnLst/>
                <a:rect l="0" t="0" r="r" b="b"/>
                <a:pathLst>
                  <a:path w="1288256" h="1381125">
                    <a:moveTo>
                      <a:pt x="330993" y="30956"/>
                    </a:moveTo>
                    <a:lnTo>
                      <a:pt x="457200" y="0"/>
                    </a:lnTo>
                    <a:lnTo>
                      <a:pt x="471487" y="64294"/>
                    </a:lnTo>
                    <a:lnTo>
                      <a:pt x="566737" y="150019"/>
                    </a:lnTo>
                    <a:lnTo>
                      <a:pt x="659606" y="192882"/>
                    </a:lnTo>
                    <a:lnTo>
                      <a:pt x="738187" y="190500"/>
                    </a:lnTo>
                    <a:lnTo>
                      <a:pt x="766762" y="192882"/>
                    </a:lnTo>
                    <a:lnTo>
                      <a:pt x="847725" y="240507"/>
                    </a:lnTo>
                    <a:lnTo>
                      <a:pt x="966787" y="288132"/>
                    </a:lnTo>
                    <a:lnTo>
                      <a:pt x="926306" y="333375"/>
                    </a:lnTo>
                    <a:lnTo>
                      <a:pt x="942975" y="366713"/>
                    </a:lnTo>
                    <a:lnTo>
                      <a:pt x="940594" y="402432"/>
                    </a:lnTo>
                    <a:lnTo>
                      <a:pt x="873919" y="419100"/>
                    </a:lnTo>
                    <a:lnTo>
                      <a:pt x="869156" y="483394"/>
                    </a:lnTo>
                    <a:lnTo>
                      <a:pt x="890587" y="535782"/>
                    </a:lnTo>
                    <a:lnTo>
                      <a:pt x="928687" y="500063"/>
                    </a:lnTo>
                    <a:lnTo>
                      <a:pt x="952500" y="585788"/>
                    </a:lnTo>
                    <a:lnTo>
                      <a:pt x="914400" y="638175"/>
                    </a:lnTo>
                    <a:lnTo>
                      <a:pt x="959644" y="633413"/>
                    </a:lnTo>
                    <a:lnTo>
                      <a:pt x="1069181" y="604838"/>
                    </a:lnTo>
                    <a:lnTo>
                      <a:pt x="1054894" y="671513"/>
                    </a:lnTo>
                    <a:lnTo>
                      <a:pt x="1028700" y="742950"/>
                    </a:lnTo>
                    <a:lnTo>
                      <a:pt x="995362" y="800100"/>
                    </a:lnTo>
                    <a:lnTo>
                      <a:pt x="978694" y="869157"/>
                    </a:lnTo>
                    <a:lnTo>
                      <a:pt x="1009650" y="942975"/>
                    </a:lnTo>
                    <a:lnTo>
                      <a:pt x="1064419" y="938213"/>
                    </a:lnTo>
                    <a:lnTo>
                      <a:pt x="1062037" y="864394"/>
                    </a:lnTo>
                    <a:lnTo>
                      <a:pt x="1166812" y="942975"/>
                    </a:lnTo>
                    <a:lnTo>
                      <a:pt x="1171575" y="1031082"/>
                    </a:lnTo>
                    <a:lnTo>
                      <a:pt x="1176337" y="1092994"/>
                    </a:lnTo>
                    <a:lnTo>
                      <a:pt x="1238250" y="1114425"/>
                    </a:lnTo>
                    <a:lnTo>
                      <a:pt x="1285875" y="1135857"/>
                    </a:lnTo>
                    <a:lnTo>
                      <a:pt x="1266825" y="1207294"/>
                    </a:lnTo>
                    <a:lnTo>
                      <a:pt x="1288256" y="1266825"/>
                    </a:lnTo>
                    <a:lnTo>
                      <a:pt x="1271587" y="1381125"/>
                    </a:lnTo>
                    <a:lnTo>
                      <a:pt x="1193006" y="1376363"/>
                    </a:lnTo>
                    <a:lnTo>
                      <a:pt x="1157287" y="1323975"/>
                    </a:lnTo>
                    <a:lnTo>
                      <a:pt x="1121569" y="1312069"/>
                    </a:lnTo>
                    <a:lnTo>
                      <a:pt x="1081087" y="1319213"/>
                    </a:lnTo>
                    <a:lnTo>
                      <a:pt x="1045369" y="1300163"/>
                    </a:lnTo>
                    <a:lnTo>
                      <a:pt x="1031081" y="1226344"/>
                    </a:lnTo>
                    <a:lnTo>
                      <a:pt x="981075" y="1245394"/>
                    </a:lnTo>
                    <a:lnTo>
                      <a:pt x="876300" y="1207294"/>
                    </a:lnTo>
                    <a:lnTo>
                      <a:pt x="854869" y="1204913"/>
                    </a:lnTo>
                    <a:lnTo>
                      <a:pt x="809625" y="1171575"/>
                    </a:lnTo>
                    <a:lnTo>
                      <a:pt x="769144" y="1171575"/>
                    </a:lnTo>
                    <a:lnTo>
                      <a:pt x="709612" y="1114425"/>
                    </a:lnTo>
                    <a:lnTo>
                      <a:pt x="676275" y="1145382"/>
                    </a:lnTo>
                    <a:lnTo>
                      <a:pt x="614362" y="1162050"/>
                    </a:lnTo>
                    <a:lnTo>
                      <a:pt x="547687" y="1173957"/>
                    </a:lnTo>
                    <a:lnTo>
                      <a:pt x="531019" y="1138238"/>
                    </a:lnTo>
                    <a:lnTo>
                      <a:pt x="502444" y="1173957"/>
                    </a:lnTo>
                    <a:lnTo>
                      <a:pt x="457200" y="1219200"/>
                    </a:lnTo>
                    <a:lnTo>
                      <a:pt x="335756" y="1273969"/>
                    </a:lnTo>
                    <a:lnTo>
                      <a:pt x="307181" y="1212057"/>
                    </a:lnTo>
                    <a:lnTo>
                      <a:pt x="245269" y="1212057"/>
                    </a:lnTo>
                    <a:lnTo>
                      <a:pt x="269081" y="1157288"/>
                    </a:lnTo>
                    <a:lnTo>
                      <a:pt x="209550" y="1128713"/>
                    </a:lnTo>
                    <a:lnTo>
                      <a:pt x="207169" y="1097757"/>
                    </a:lnTo>
                    <a:lnTo>
                      <a:pt x="164306" y="1085850"/>
                    </a:lnTo>
                    <a:lnTo>
                      <a:pt x="119062" y="1052513"/>
                    </a:lnTo>
                    <a:lnTo>
                      <a:pt x="128587" y="1004888"/>
                    </a:lnTo>
                    <a:lnTo>
                      <a:pt x="71437" y="973932"/>
                    </a:lnTo>
                    <a:lnTo>
                      <a:pt x="88106" y="902494"/>
                    </a:lnTo>
                    <a:lnTo>
                      <a:pt x="57150" y="809625"/>
                    </a:lnTo>
                    <a:lnTo>
                      <a:pt x="16669" y="716757"/>
                    </a:lnTo>
                    <a:lnTo>
                      <a:pt x="45244" y="671513"/>
                    </a:lnTo>
                    <a:lnTo>
                      <a:pt x="142875" y="661988"/>
                    </a:lnTo>
                    <a:lnTo>
                      <a:pt x="150019" y="566738"/>
                    </a:lnTo>
                    <a:lnTo>
                      <a:pt x="107156" y="528638"/>
                    </a:lnTo>
                    <a:lnTo>
                      <a:pt x="85725" y="542925"/>
                    </a:lnTo>
                    <a:lnTo>
                      <a:pt x="64294" y="516732"/>
                    </a:lnTo>
                    <a:lnTo>
                      <a:pt x="11906" y="414338"/>
                    </a:lnTo>
                    <a:lnTo>
                      <a:pt x="0" y="357188"/>
                    </a:lnTo>
                    <a:lnTo>
                      <a:pt x="76200" y="323850"/>
                    </a:lnTo>
                    <a:lnTo>
                      <a:pt x="171450" y="302419"/>
                    </a:lnTo>
                    <a:lnTo>
                      <a:pt x="150019" y="242888"/>
                    </a:lnTo>
                    <a:lnTo>
                      <a:pt x="202406" y="183357"/>
                    </a:lnTo>
                    <a:lnTo>
                      <a:pt x="254794" y="128588"/>
                    </a:lnTo>
                    <a:lnTo>
                      <a:pt x="290512" y="164307"/>
                    </a:lnTo>
                    <a:lnTo>
                      <a:pt x="309562" y="207169"/>
                    </a:lnTo>
                    <a:lnTo>
                      <a:pt x="359569" y="178594"/>
                    </a:lnTo>
                    <a:lnTo>
                      <a:pt x="352425" y="126207"/>
                    </a:lnTo>
                    <a:lnTo>
                      <a:pt x="330993" y="30956"/>
                    </a:lnTo>
                    <a:close/>
                  </a:path>
                </a:pathLst>
              </a:custGeom>
              <a:solidFill>
                <a:srgbClr val="FF0000"/>
              </a:solidFill>
              <a:ln w="9525" cap="flat" cmpd="sng" algn="ctr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45720" rIns="45720" anchor="ctr"/>
              <a:lstStyle/>
              <a:p>
                <a:endParaRPr lang="ru-RU"/>
              </a:p>
            </p:txBody>
          </p:sp>
        </p:grpSp>
      </p:grpSp>
      <p:sp>
        <p:nvSpPr>
          <p:cNvPr id="3081" name="TextBox 20"/>
          <p:cNvSpPr txBox="1">
            <a:spLocks noChangeArrowheads="1"/>
          </p:cNvSpPr>
          <p:nvPr/>
        </p:nvSpPr>
        <p:spPr bwMode="auto">
          <a:xfrm>
            <a:off x="7770813" y="2471738"/>
            <a:ext cx="12795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sz="2200" b="1" dirty="0">
                <a:solidFill>
                  <a:srgbClr val="FF0000"/>
                </a:solidFill>
              </a:rPr>
              <a:t>5,7%</a:t>
            </a:r>
          </a:p>
        </p:txBody>
      </p:sp>
      <p:sp>
        <p:nvSpPr>
          <p:cNvPr id="3082" name="TextBox 21"/>
          <p:cNvSpPr txBox="1">
            <a:spLocks noChangeArrowheads="1"/>
          </p:cNvSpPr>
          <p:nvPr/>
        </p:nvSpPr>
        <p:spPr bwMode="auto">
          <a:xfrm>
            <a:off x="6951663" y="2403475"/>
            <a:ext cx="1109662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sz="1400" dirty="0"/>
              <a:t>Доля в площади области</a:t>
            </a:r>
          </a:p>
        </p:txBody>
      </p:sp>
      <p:grpSp>
        <p:nvGrpSpPr>
          <p:cNvPr id="3083" name="Группа 22"/>
          <p:cNvGrpSpPr>
            <a:grpSpLocks/>
          </p:cNvGrpSpPr>
          <p:nvPr/>
        </p:nvGrpSpPr>
        <p:grpSpPr bwMode="auto">
          <a:xfrm>
            <a:off x="722313" y="3327400"/>
            <a:ext cx="3530600" cy="701675"/>
            <a:chOff x="829446" y="3470030"/>
            <a:chExt cx="3529904" cy="701864"/>
          </a:xfrm>
        </p:grpSpPr>
        <p:sp>
          <p:nvSpPr>
            <p:cNvPr id="24" name="Прямоугольник 24"/>
            <p:cNvSpPr>
              <a:spLocks noChangeArrowheads="1"/>
            </p:cNvSpPr>
            <p:nvPr/>
          </p:nvSpPr>
          <p:spPr bwMode="auto">
            <a:xfrm>
              <a:off x="1589708" y="3538311"/>
              <a:ext cx="2769642" cy="58435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600" b="1" dirty="0">
                  <a:latin typeface="+mn-lt"/>
                  <a:ea typeface="Tahoma" pitchFamily="34" charset="0"/>
                </a:rPr>
                <a:t>ВРП </a:t>
              </a:r>
              <a:r>
                <a:rPr lang="ru-RU" altLang="ru-RU" sz="1600" b="1" dirty="0" smtClean="0">
                  <a:latin typeface="+mn-lt"/>
                  <a:ea typeface="Tahoma" pitchFamily="34" charset="0"/>
                </a:rPr>
                <a:t>ВЕЛИКОГО НОВГОРОДА</a:t>
              </a:r>
              <a:r>
                <a:rPr lang="ru-RU" altLang="ru-RU" sz="1600" b="1" dirty="0">
                  <a:latin typeface="+mn-lt"/>
                  <a:ea typeface="Tahoma" pitchFamily="34" charset="0"/>
                </a:rPr>
                <a:t/>
              </a:r>
              <a:br>
                <a:rPr lang="ru-RU" altLang="ru-RU" sz="1600" b="1" dirty="0">
                  <a:latin typeface="+mn-lt"/>
                  <a:ea typeface="Tahoma" pitchFamily="34" charset="0"/>
                </a:rPr>
              </a:br>
              <a:r>
                <a:rPr lang="ru-RU" altLang="ru-RU" sz="1600" b="1" dirty="0" smtClean="0">
                  <a:latin typeface="+mn-lt"/>
                  <a:ea typeface="Tahoma" pitchFamily="34" charset="0"/>
                </a:rPr>
                <a:t>(</a:t>
              </a:r>
              <a:r>
                <a:rPr lang="ru-RU" altLang="ru-RU" sz="1600" b="1" dirty="0">
                  <a:latin typeface="+mn-lt"/>
                  <a:ea typeface="Tahoma" pitchFamily="34" charset="0"/>
                </a:rPr>
                <a:t>млрд. рублей)</a:t>
              </a:r>
            </a:p>
          </p:txBody>
        </p:sp>
        <p:grpSp>
          <p:nvGrpSpPr>
            <p:cNvPr id="3122" name="Группа 24"/>
            <p:cNvGrpSpPr>
              <a:grpSpLocks/>
            </p:cNvGrpSpPr>
            <p:nvPr/>
          </p:nvGrpSpPr>
          <p:grpSpPr bwMode="auto">
            <a:xfrm>
              <a:off x="829446" y="3470030"/>
              <a:ext cx="709288" cy="701864"/>
              <a:chOff x="6720590" y="3429000"/>
              <a:chExt cx="955174" cy="889663"/>
            </a:xfrm>
          </p:grpSpPr>
          <p:sp>
            <p:nvSpPr>
              <p:cNvPr id="26" name="Овал 25"/>
              <p:cNvSpPr/>
              <p:nvPr/>
            </p:nvSpPr>
            <p:spPr>
              <a:xfrm>
                <a:off x="6720590" y="3429000"/>
                <a:ext cx="955422" cy="889663"/>
              </a:xfrm>
              <a:prstGeom prst="ellipse">
                <a:avLst/>
              </a:prstGeom>
              <a:ln w="952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400" b="1" dirty="0">
                    <a:solidFill>
                      <a:schemeClr val="accent2"/>
                    </a:solidFill>
                    <a:latin typeface="Arial Narrow" panose="020B0606020202030204" pitchFamily="34" charset="0"/>
                  </a:rPr>
                  <a:t>ВРП</a:t>
                </a: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6732000" y="3996000"/>
                <a:ext cx="108000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>
                  <a:rot lat="0" lon="0" rev="84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7452000" y="3996000"/>
                <a:ext cx="108000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>
                  <a:rot lat="0" lon="0" rev="13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</p:grpSp>
      <p:sp>
        <p:nvSpPr>
          <p:cNvPr id="3084" name="TextBox 28"/>
          <p:cNvSpPr txBox="1">
            <a:spLocks noChangeArrowheads="1"/>
          </p:cNvSpPr>
          <p:nvPr/>
        </p:nvSpPr>
        <p:spPr bwMode="auto">
          <a:xfrm>
            <a:off x="7789863" y="3313113"/>
            <a:ext cx="12795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sz="2200" b="1" dirty="0">
                <a:solidFill>
                  <a:srgbClr val="FF0000"/>
                </a:solidFill>
              </a:rPr>
              <a:t>61,8%</a:t>
            </a:r>
          </a:p>
        </p:txBody>
      </p:sp>
      <p:sp>
        <p:nvSpPr>
          <p:cNvPr id="3085" name="TextBox 29"/>
          <p:cNvSpPr txBox="1">
            <a:spLocks noChangeArrowheads="1"/>
          </p:cNvSpPr>
          <p:nvPr/>
        </p:nvSpPr>
        <p:spPr bwMode="auto">
          <a:xfrm>
            <a:off x="6951663" y="3287713"/>
            <a:ext cx="11096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sz="1400"/>
              <a:t>Вклад в</a:t>
            </a:r>
            <a:br>
              <a:rPr lang="ru-RU" sz="1400"/>
            </a:br>
            <a:r>
              <a:rPr lang="ru-RU" sz="1400"/>
              <a:t>ВРП</a:t>
            </a:r>
            <a:br>
              <a:rPr lang="ru-RU" sz="1400"/>
            </a:br>
            <a:r>
              <a:rPr lang="ru-RU" sz="1400"/>
              <a:t>области</a:t>
            </a:r>
          </a:p>
        </p:txBody>
      </p:sp>
      <p:grpSp>
        <p:nvGrpSpPr>
          <p:cNvPr id="3086" name="Группа 49"/>
          <p:cNvGrpSpPr>
            <a:grpSpLocks/>
          </p:cNvGrpSpPr>
          <p:nvPr/>
        </p:nvGrpSpPr>
        <p:grpSpPr bwMode="auto">
          <a:xfrm>
            <a:off x="752475" y="1497013"/>
            <a:ext cx="3629025" cy="703262"/>
            <a:chOff x="811638" y="880144"/>
            <a:chExt cx="3628981" cy="701864"/>
          </a:xfrm>
        </p:grpSpPr>
        <p:grpSp>
          <p:nvGrpSpPr>
            <p:cNvPr id="3116" name="Группа 53"/>
            <p:cNvGrpSpPr>
              <a:grpSpLocks/>
            </p:cNvGrpSpPr>
            <p:nvPr/>
          </p:nvGrpSpPr>
          <p:grpSpPr bwMode="auto">
            <a:xfrm>
              <a:off x="811638" y="880144"/>
              <a:ext cx="720279" cy="701864"/>
              <a:chOff x="6720589" y="3429000"/>
              <a:chExt cx="889663" cy="889663"/>
            </a:xfrm>
          </p:grpSpPr>
          <p:sp>
            <p:nvSpPr>
              <p:cNvPr id="55" name="Овал 54"/>
              <p:cNvSpPr/>
              <p:nvPr/>
            </p:nvSpPr>
            <p:spPr>
              <a:xfrm>
                <a:off x="6720589" y="3429000"/>
                <a:ext cx="890203" cy="889663"/>
              </a:xfrm>
              <a:prstGeom prst="ellipse">
                <a:avLst/>
              </a:prstGeom>
              <a:ln w="952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732000" y="3996000"/>
                <a:ext cx="108000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>
                  <a:rot lat="0" lon="0" rev="84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7452000" y="3996000"/>
                <a:ext cx="108000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>
                  <a:rot lat="0" lon="0" rev="13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</p:grpSp>
        <p:sp>
          <p:nvSpPr>
            <p:cNvPr id="3117" name="Прямоугольник 51"/>
            <p:cNvSpPr>
              <a:spLocks noChangeArrowheads="1"/>
            </p:cNvSpPr>
            <p:nvPr/>
          </p:nvSpPr>
          <p:spPr bwMode="auto">
            <a:xfrm>
              <a:off x="1577755" y="914586"/>
              <a:ext cx="286286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ru-RU" altLang="ru-RU" sz="1600" b="1" dirty="0" smtClean="0">
                  <a:latin typeface="Calibri" pitchFamily="34" charset="0"/>
                  <a:ea typeface="Tahoma" pitchFamily="34" charset="0"/>
                </a:rPr>
                <a:t>ЧИСЛЕННОСТЬ НАСЕЛЕНИЯ</a:t>
              </a:r>
              <a:endParaRPr lang="ru-RU" altLang="ru-RU" sz="1600" b="1" dirty="0">
                <a:latin typeface="Calibri" pitchFamily="34" charset="0"/>
                <a:ea typeface="Tahoma" pitchFamily="34" charset="0"/>
              </a:endParaRPr>
            </a:p>
            <a:p>
              <a:r>
                <a:rPr lang="ru-RU" altLang="ru-RU" sz="1600" b="1" dirty="0">
                  <a:latin typeface="Calibri" pitchFamily="34" charset="0"/>
                  <a:ea typeface="Tahoma" pitchFamily="34" charset="0"/>
                </a:rPr>
                <a:t>(тыс. человек)</a:t>
              </a:r>
            </a:p>
          </p:txBody>
        </p:sp>
      </p:grpSp>
      <p:grpSp>
        <p:nvGrpSpPr>
          <p:cNvPr id="3087" name="Группа 57"/>
          <p:cNvGrpSpPr>
            <a:grpSpLocks/>
          </p:cNvGrpSpPr>
          <p:nvPr/>
        </p:nvGrpSpPr>
        <p:grpSpPr bwMode="auto">
          <a:xfrm>
            <a:off x="709613" y="4238625"/>
            <a:ext cx="5127625" cy="760413"/>
            <a:chOff x="816222" y="5818837"/>
            <a:chExt cx="5127796" cy="760021"/>
          </a:xfrm>
        </p:grpSpPr>
        <p:sp>
          <p:nvSpPr>
            <p:cNvPr id="3109" name="Прямоугольник 58"/>
            <p:cNvSpPr>
              <a:spLocks noChangeArrowheads="1"/>
            </p:cNvSpPr>
            <p:nvPr/>
          </p:nvSpPr>
          <p:spPr bwMode="auto">
            <a:xfrm>
              <a:off x="1613381" y="5873169"/>
              <a:ext cx="433063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ru-RU" sz="1600" b="1" dirty="0" smtClean="0">
                  <a:latin typeface="Calibri" pitchFamily="34" charset="0"/>
                </a:rPr>
                <a:t>СРЕДНЕМЕСЯЧНАЯ ЗАРАБОТНАЯ ПЛАТА</a:t>
              </a:r>
              <a:endParaRPr lang="ru-RU" sz="1600" b="1" dirty="0">
                <a:latin typeface="Calibri" pitchFamily="34" charset="0"/>
              </a:endParaRPr>
            </a:p>
            <a:p>
              <a:r>
                <a:rPr lang="ru-RU" sz="1600" b="1" dirty="0">
                  <a:latin typeface="Calibri" pitchFamily="34" charset="0"/>
                </a:rPr>
                <a:t>(тыс. рублей) </a:t>
              </a:r>
            </a:p>
          </p:txBody>
        </p:sp>
        <p:grpSp>
          <p:nvGrpSpPr>
            <p:cNvPr id="3110" name="Группа 59"/>
            <p:cNvGrpSpPr>
              <a:grpSpLocks/>
            </p:cNvGrpSpPr>
            <p:nvPr/>
          </p:nvGrpSpPr>
          <p:grpSpPr bwMode="auto">
            <a:xfrm>
              <a:off x="816222" y="5818837"/>
              <a:ext cx="773408" cy="760021"/>
              <a:chOff x="4427984" y="3847605"/>
              <a:chExt cx="773408" cy="760021"/>
            </a:xfrm>
          </p:grpSpPr>
          <p:grpSp>
            <p:nvGrpSpPr>
              <p:cNvPr id="3111" name="Группа 77"/>
              <p:cNvGrpSpPr>
                <a:grpSpLocks/>
              </p:cNvGrpSpPr>
              <p:nvPr/>
            </p:nvGrpSpPr>
            <p:grpSpPr bwMode="auto">
              <a:xfrm>
                <a:off x="4427984" y="3847605"/>
                <a:ext cx="773408" cy="760021"/>
                <a:chOff x="6720589" y="3429000"/>
                <a:chExt cx="889663" cy="889663"/>
              </a:xfrm>
            </p:grpSpPr>
            <p:sp>
              <p:nvSpPr>
                <p:cNvPr id="63" name="Овал 62"/>
                <p:cNvSpPr/>
                <p:nvPr/>
              </p:nvSpPr>
              <p:spPr>
                <a:xfrm>
                  <a:off x="6720589" y="3429000"/>
                  <a:ext cx="889352" cy="889663"/>
                </a:xfrm>
                <a:prstGeom prst="ellipse">
                  <a:avLst/>
                </a:prstGeom>
                <a:ln w="95250"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600" b="1" dirty="0">
                    <a:ln w="18000">
                      <a:solidFill>
                        <a:schemeClr val="accent2">
                          <a:satMod val="140000"/>
                        </a:schemeClr>
                      </a:solidFill>
                      <a:prstDash val="solid"/>
                      <a:miter lim="800000"/>
                    </a:ln>
                    <a:noFill/>
                    <a:effectLst>
                      <a:outerShdw blurRad="25500" dist="23000" dir="7020000" algn="tl">
                        <a:srgbClr val="000000">
                          <a:alpha val="50000"/>
                        </a:srgbClr>
                      </a:outerShdw>
                    </a:effectLst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64" name="Прямоугольник 63"/>
                <p:cNvSpPr/>
                <p:nvPr/>
              </p:nvSpPr>
              <p:spPr>
                <a:xfrm>
                  <a:off x="6732000" y="3996000"/>
                  <a:ext cx="1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>
                    <a:rot lat="0" lon="0" rev="84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dirty="0"/>
                </a:p>
              </p:txBody>
            </p:sp>
            <p:sp>
              <p:nvSpPr>
                <p:cNvPr id="65" name="Прямоугольник 64"/>
                <p:cNvSpPr/>
                <p:nvPr/>
              </p:nvSpPr>
              <p:spPr>
                <a:xfrm>
                  <a:off x="7452000" y="3996000"/>
                  <a:ext cx="1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>
                    <a:rot lat="0" lon="0" rev="132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dirty="0"/>
                </a:p>
              </p:txBody>
            </p:sp>
          </p:grpSp>
          <p:pic>
            <p:nvPicPr>
              <p:cNvPr id="3112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2968" y="4072926"/>
                <a:ext cx="588293" cy="3820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66" name="Таблица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02942"/>
              </p:ext>
            </p:extLst>
          </p:nvPr>
        </p:nvGraphicFramePr>
        <p:xfrm>
          <a:off x="5037138" y="985044"/>
          <a:ext cx="1463675" cy="53863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675"/>
              </a:tblGrid>
              <a:tr h="5516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/>
                    </a:p>
                  </a:txBody>
                  <a:tcPr marL="91450" marR="91450" marT="45724" marB="45724" anchor="ctr"/>
                </a:tc>
              </a:tr>
              <a:tr h="9361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2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222,9</a:t>
                      </a:r>
                    </a:p>
                  </a:txBody>
                  <a:tcPr marL="91450" marR="91450" marT="45724" marB="45724"/>
                </a:tc>
              </a:tr>
              <a:tr h="8641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2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93,7</a:t>
                      </a:r>
                    </a:p>
                  </a:txBody>
                  <a:tcPr marL="91450" marR="91450" marT="45724" marB="45724"/>
                </a:tc>
              </a:tr>
              <a:tr h="936179"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156,9</a:t>
                      </a:r>
                    </a:p>
                  </a:txBody>
                  <a:tcPr marL="91450" marR="91450" marT="45724" marB="45724"/>
                </a:tc>
              </a:tr>
              <a:tr h="1249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38,6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(10 месяцев 2018 г.)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2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4" marB="45724"/>
                </a:tc>
              </a:tr>
              <a:tr h="8484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200" b="1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4" marB="45724"/>
                </a:tc>
              </a:tr>
            </a:tbl>
          </a:graphicData>
        </a:graphic>
      </p:graphicFrame>
      <p:sp>
        <p:nvSpPr>
          <p:cNvPr id="3095" name="TextBox 66"/>
          <p:cNvSpPr txBox="1">
            <a:spLocks noChangeArrowheads="1"/>
          </p:cNvSpPr>
          <p:nvPr/>
        </p:nvSpPr>
        <p:spPr bwMode="auto">
          <a:xfrm>
            <a:off x="6792913" y="4238625"/>
            <a:ext cx="1501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400"/>
              <a:t>По Новгородской области</a:t>
            </a:r>
          </a:p>
        </p:txBody>
      </p:sp>
      <p:sp>
        <p:nvSpPr>
          <p:cNvPr id="3096" name="TextBox 67"/>
          <p:cNvSpPr txBox="1">
            <a:spLocks noChangeArrowheads="1"/>
          </p:cNvSpPr>
          <p:nvPr/>
        </p:nvSpPr>
        <p:spPr bwMode="auto">
          <a:xfrm>
            <a:off x="7832725" y="4238625"/>
            <a:ext cx="12795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556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200" b="1" dirty="0">
                <a:solidFill>
                  <a:schemeClr val="accent2"/>
                </a:solidFill>
              </a:rPr>
              <a:t> </a:t>
            </a:r>
            <a:r>
              <a:rPr lang="ru-RU" sz="2200" b="1" dirty="0" smtClean="0">
                <a:solidFill>
                  <a:srgbClr val="FF0000"/>
                </a:solidFill>
              </a:rPr>
              <a:t>34,6</a:t>
            </a:r>
            <a:r>
              <a:rPr lang="ru-RU" sz="2200" b="1" dirty="0" smtClean="0">
                <a:solidFill>
                  <a:schemeClr val="accent2"/>
                </a:solidFill>
              </a:rPr>
              <a:t> </a:t>
            </a:r>
            <a:endParaRPr lang="ru-RU" sz="2200" b="1" dirty="0">
              <a:solidFill>
                <a:schemeClr val="accent2"/>
              </a:solidFill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6500813" y="1146175"/>
            <a:ext cx="15875" cy="47021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8" name="AutoShape 9" descr="https://thumbs.dreamstime.com/z/collection-family-icons-logo-239357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099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6" t="40771" r="58212" b="49821"/>
          <a:stretch>
            <a:fillRect/>
          </a:stretch>
        </p:blipFill>
        <p:spPr bwMode="auto">
          <a:xfrm>
            <a:off x="874713" y="1674813"/>
            <a:ext cx="4667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2/29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10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71438"/>
            <a:ext cx="9144000" cy="8302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ОСНОВНЫЕ ПОКАЗАТЕЛИ СОЦИАЛЬНО-ЭКОНОМИЧЕСКОГО РАЗВИТИЯ ВЕЛИКОГО НОВГОРОДА</a:t>
            </a:r>
          </a:p>
        </p:txBody>
      </p:sp>
      <p:sp>
        <p:nvSpPr>
          <p:cNvPr id="9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3/29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950" y="1964439"/>
            <a:ext cx="5022850" cy="115728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Объем отгруженной промышленной продукции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(млрд. рублей),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 том числе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обрабатывающие производства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3188" y="3353501"/>
            <a:ext cx="5024437" cy="50323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Оборот розничной торговли (млрд. рублей)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3188" y="4039301"/>
            <a:ext cx="5024437" cy="50323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Оборот общественного питания (млрд. рублей)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4775" y="4698876"/>
            <a:ext cx="5022850" cy="50323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Среднемесячная заработная плата (тыс. рублей)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3188" y="5342639"/>
            <a:ext cx="5027612" cy="5048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Уровень безработицы (%)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482986"/>
              </p:ext>
            </p:extLst>
          </p:nvPr>
        </p:nvGraphicFramePr>
        <p:xfrm>
          <a:off x="5364163" y="1103313"/>
          <a:ext cx="3529011" cy="475706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512434"/>
                <a:gridCol w="1296371"/>
                <a:gridCol w="720206"/>
              </a:tblGrid>
              <a:tr h="965784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Январь - ноябрь</a:t>
                      </a:r>
                    </a:p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2018 года</a:t>
                      </a:r>
                    </a:p>
                  </a:txBody>
                  <a:tcPr marL="91456" marR="91456" marT="45712" marB="45712">
                    <a:lnL w="317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В % </a:t>
                      </a:r>
                    </a:p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к январю - ноябрю 2017г.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12" marB="45712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43659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115,5</a:t>
                      </a:r>
                      <a:endParaRPr lang="ru-RU" sz="1800" b="1" dirty="0"/>
                    </a:p>
                  </a:txBody>
                  <a:tcPr marL="91456" marR="91456" marT="45712" marB="45712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317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112,9</a:t>
                      </a:r>
                      <a:endParaRPr lang="ru-RU" sz="1800" b="1" dirty="0"/>
                    </a:p>
                  </a:txBody>
                  <a:tcPr marL="91456" marR="91456" marT="45712" marB="45712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56" marR="91456" marT="45712" marB="45712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951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99,3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2" marR="6859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61975" algn="l"/>
                        </a:tabLst>
                      </a:pPr>
                      <a:r>
                        <a:rPr lang="ru-RU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114,4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2" marR="68592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56" marR="91456" marT="45712" marB="45712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50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56,5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2" marR="6859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101,4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2" marR="68592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56" marR="91456" marT="45712" marB="45712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9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2" marR="6859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102,6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2" marR="68592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56" marR="91456" marT="45712" marB="45712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47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38,6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2" marR="6859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108,3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2" marR="68592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56" marR="91456" marT="45712" marB="45712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716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0,9</a:t>
                      </a:r>
                      <a:endParaRPr lang="ru-RU" sz="1800" b="1" dirty="0"/>
                    </a:p>
                  </a:txBody>
                  <a:tcPr marL="91456" marR="91456" marT="45712" marB="45712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х</a:t>
                      </a:r>
                      <a:endParaRPr lang="ru-RU" sz="1800" dirty="0"/>
                    </a:p>
                  </a:txBody>
                  <a:tcPr marL="91456" marR="91456" marT="45712" marB="4571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56" marR="91456" marT="45712" marB="45712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Стрелка вверх 13"/>
          <p:cNvSpPr/>
          <p:nvPr/>
        </p:nvSpPr>
        <p:spPr>
          <a:xfrm>
            <a:off x="8407400" y="2195513"/>
            <a:ext cx="119063" cy="21748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трелка вверх 17"/>
          <p:cNvSpPr/>
          <p:nvPr/>
        </p:nvSpPr>
        <p:spPr>
          <a:xfrm>
            <a:off x="8405813" y="2763838"/>
            <a:ext cx="119062" cy="2159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>
            <a:off x="8407400" y="3460750"/>
            <a:ext cx="119063" cy="21748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верх 19"/>
          <p:cNvSpPr/>
          <p:nvPr/>
        </p:nvSpPr>
        <p:spPr>
          <a:xfrm>
            <a:off x="8416925" y="4146550"/>
            <a:ext cx="119063" cy="21748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>
            <a:off x="8416925" y="4829175"/>
            <a:ext cx="119063" cy="21748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37" name="Стрелка вниз 22"/>
          <p:cNvSpPr>
            <a:spLocks noChangeArrowheads="1"/>
          </p:cNvSpPr>
          <p:nvPr/>
        </p:nvSpPr>
        <p:spPr bwMode="auto">
          <a:xfrm flipH="1">
            <a:off x="8428038" y="5372100"/>
            <a:ext cx="117475" cy="212725"/>
          </a:xfrm>
          <a:prstGeom prst="downArrow">
            <a:avLst>
              <a:gd name="adj1" fmla="val 50000"/>
              <a:gd name="adj2" fmla="val 50300"/>
            </a:avLst>
          </a:prstGeom>
          <a:solidFill>
            <a:srgbClr val="FF00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1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990455983"/>
              </p:ext>
            </p:extLst>
          </p:nvPr>
        </p:nvGraphicFramePr>
        <p:xfrm>
          <a:off x="225632" y="44624"/>
          <a:ext cx="869273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3" name="Рисунок 12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30175"/>
            <a:ext cx="914400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2700" indent="1651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РЕАЛИЗОВАННЫЕ ИНВЕСТИЦИОННЫЕ ПРОЕКТЫ</a:t>
            </a:r>
          </a:p>
        </p:txBody>
      </p:sp>
      <p:sp>
        <p:nvSpPr>
          <p:cNvPr id="9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4/29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127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71438"/>
            <a:ext cx="9144000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2700" indent="1651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РЕАЛИЗУЕМЫЕ ИНВЕСТИЦИОННЫЕ ПРОЕКТЫ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13713605"/>
              </p:ext>
            </p:extLst>
          </p:nvPr>
        </p:nvGraphicFramePr>
        <p:xfrm>
          <a:off x="190005" y="139667"/>
          <a:ext cx="8787115" cy="5988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5/29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200025"/>
            <a:ext cx="914400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2700" indent="1651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РЕАЛИЗУЕМЫЕ ИНВЕСТИЦИОННЫЕ ПРОЕКТЫ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36168147"/>
              </p:ext>
            </p:extLst>
          </p:nvPr>
        </p:nvGraphicFramePr>
        <p:xfrm>
          <a:off x="308762" y="861196"/>
          <a:ext cx="8537728" cy="5332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17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6/29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5" b="3413"/>
          <a:stretch>
            <a:fillRect/>
          </a:stretch>
        </p:blipFill>
        <p:spPr bwMode="auto">
          <a:xfrm>
            <a:off x="292100" y="1300163"/>
            <a:ext cx="5719763" cy="446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Рисунок 1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228600"/>
            <a:ext cx="9144000" cy="831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ФОРМИРОВАНИЕ ОСОБОЙ ЭКОНОМИЧЕСКОЙ ЗОНЫ</a:t>
            </a:r>
          </a:p>
          <a:p>
            <a:pPr marL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И РЕГИОНАЛЬНЫХ ПРОМЫШЛЕННЫХ ПЛОЩАДОК</a:t>
            </a:r>
          </a:p>
        </p:txBody>
      </p:sp>
      <p:sp>
        <p:nvSpPr>
          <p:cNvPr id="33799" name="TextBox 1"/>
          <p:cNvSpPr txBox="1">
            <a:spLocks noChangeArrowheads="1"/>
          </p:cNvSpPr>
          <p:nvPr/>
        </p:nvSpPr>
        <p:spPr bwMode="auto">
          <a:xfrm>
            <a:off x="6186488" y="1268413"/>
            <a:ext cx="255428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/>
              <a:t>ЗУ-1, ЗУ-2, ЗУ-5</a:t>
            </a:r>
            <a:br>
              <a:rPr lang="ru-RU" sz="1600"/>
            </a:br>
            <a:r>
              <a:rPr lang="ru-RU" sz="1600"/>
              <a:t>СОЗДАНИЕ ОСОБОЙ ЭКОНОМИЧЕСКОЙ ЗОНЫ </a:t>
            </a:r>
            <a:r>
              <a:rPr lang="ru-RU" sz="1400"/>
              <a:t>(ВНЕСЕНЫ ИЗМЕНЕНИЯ В ГЕНЕРАЛЬНЫЙ ПЛАН ВЕЛИКОГО НОВГОРОДА)</a:t>
            </a:r>
          </a:p>
        </p:txBody>
      </p:sp>
      <p:sp>
        <p:nvSpPr>
          <p:cNvPr id="33800" name="TextBox 4"/>
          <p:cNvSpPr txBox="1">
            <a:spLocks noChangeArrowheads="1"/>
          </p:cNvSpPr>
          <p:nvPr/>
        </p:nvSpPr>
        <p:spPr bwMode="auto">
          <a:xfrm>
            <a:off x="6189663" y="4006850"/>
            <a:ext cx="2846387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dirty="0"/>
              <a:t>ЗУ-7, ЗУ-12, ЗУ-14</a:t>
            </a:r>
            <a:br>
              <a:rPr lang="ru-RU" sz="1600" dirty="0"/>
            </a:br>
            <a:r>
              <a:rPr lang="ru-RU" sz="1600" dirty="0"/>
              <a:t>СОЗДАНИЕ РЕГИОНАЛЬНЫХ ПРОМЫШЛЕННЫХ ПЛОЩАДОК</a:t>
            </a:r>
          </a:p>
          <a:p>
            <a:r>
              <a:rPr lang="ru-RU" sz="1400" dirty="0"/>
              <a:t>(КОМПЛЕКТ ДОКУМЕНТОВ НАПРАВЛЕН В ПРАВИТЕЛЬСТВО НОВГОРОДСКОЙ ОБЛАСТИ)</a:t>
            </a:r>
          </a:p>
        </p:txBody>
      </p:sp>
      <p:sp>
        <p:nvSpPr>
          <p:cNvPr id="33801" name="TextBox 3"/>
          <p:cNvSpPr txBox="1">
            <a:spLocks noChangeArrowheads="1"/>
          </p:cNvSpPr>
          <p:nvPr/>
        </p:nvSpPr>
        <p:spPr bwMode="auto">
          <a:xfrm>
            <a:off x="1116013" y="1901825"/>
            <a:ext cx="5032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000" b="1"/>
              <a:t>ЗУ1</a:t>
            </a:r>
          </a:p>
        </p:txBody>
      </p:sp>
      <p:sp>
        <p:nvSpPr>
          <p:cNvPr id="33802" name="TextBox 10"/>
          <p:cNvSpPr txBox="1">
            <a:spLocks noChangeArrowheads="1"/>
          </p:cNvSpPr>
          <p:nvPr/>
        </p:nvSpPr>
        <p:spPr bwMode="auto">
          <a:xfrm>
            <a:off x="1908175" y="2054225"/>
            <a:ext cx="5032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000" b="1"/>
              <a:t>ЗУ2</a:t>
            </a:r>
          </a:p>
        </p:txBody>
      </p:sp>
      <p:sp>
        <p:nvSpPr>
          <p:cNvPr id="33803" name="TextBox 11"/>
          <p:cNvSpPr txBox="1">
            <a:spLocks noChangeArrowheads="1"/>
          </p:cNvSpPr>
          <p:nvPr/>
        </p:nvSpPr>
        <p:spPr bwMode="auto">
          <a:xfrm>
            <a:off x="3103563" y="2500313"/>
            <a:ext cx="5032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000" b="1" dirty="0"/>
              <a:t>ЗУ5</a:t>
            </a:r>
          </a:p>
        </p:txBody>
      </p:sp>
      <p:sp>
        <p:nvSpPr>
          <p:cNvPr id="33804" name="TextBox 12"/>
          <p:cNvSpPr txBox="1">
            <a:spLocks noChangeArrowheads="1"/>
          </p:cNvSpPr>
          <p:nvPr/>
        </p:nvSpPr>
        <p:spPr bwMode="auto">
          <a:xfrm>
            <a:off x="2851150" y="3408363"/>
            <a:ext cx="5048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000" b="1"/>
              <a:t>ЗУ7</a:t>
            </a:r>
          </a:p>
        </p:txBody>
      </p:sp>
      <p:sp>
        <p:nvSpPr>
          <p:cNvPr id="33805" name="TextBox 13"/>
          <p:cNvSpPr txBox="1">
            <a:spLocks noChangeArrowheads="1"/>
          </p:cNvSpPr>
          <p:nvPr/>
        </p:nvSpPr>
        <p:spPr bwMode="auto">
          <a:xfrm>
            <a:off x="3071813" y="4365625"/>
            <a:ext cx="5048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000" b="1"/>
              <a:t>ЗУ12</a:t>
            </a:r>
          </a:p>
        </p:txBody>
      </p:sp>
      <p:sp>
        <p:nvSpPr>
          <p:cNvPr id="33806" name="TextBox 14"/>
          <p:cNvSpPr txBox="1">
            <a:spLocks noChangeArrowheads="1"/>
          </p:cNvSpPr>
          <p:nvPr/>
        </p:nvSpPr>
        <p:spPr bwMode="auto">
          <a:xfrm>
            <a:off x="2268538" y="4868863"/>
            <a:ext cx="5032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000" b="1"/>
              <a:t>ЗУ14</a:t>
            </a:r>
          </a:p>
        </p:txBody>
      </p:sp>
      <p:pic>
        <p:nvPicPr>
          <p:cNvPr id="3380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7/29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00868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234113"/>
            <a:ext cx="9153525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11113" y="-20638"/>
            <a:ext cx="9166226" cy="8302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МЕРЫ ПОДДЕРЖКИ</a:t>
            </a:r>
          </a:p>
          <a:p>
            <a:pPr indent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МАЛОГО И СРЕДНЕГО ПРЕДПРИНИМАТЕЛЬСТВА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48188" y="909638"/>
            <a:ext cx="4138612" cy="1289050"/>
          </a:xfrm>
          <a:prstGeom prst="roundRect">
            <a:avLst/>
          </a:prstGeom>
          <a:solidFill>
            <a:schemeClr val="accent6">
              <a:lumMod val="75000"/>
              <a:alpha val="64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НЕФИНАНСОВАЯ ПОДДЕРЖКА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500" dirty="0"/>
              <a:t>(КОНСУЛЬТАЦИИ, ИНФОРМАЦИЯ)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4338" y="909638"/>
            <a:ext cx="4140200" cy="128905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ФИНАНСОВАЯ ПОДДЕРЖКА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/>
              <a:t>(СУБСИДИИ, ЗАЙМЫ, ГАРАНТИИ)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59300" y="2411413"/>
            <a:ext cx="4140200" cy="1289050"/>
          </a:xfrm>
          <a:prstGeom prst="roundRect">
            <a:avLst/>
          </a:prstGeom>
          <a:solidFill>
            <a:schemeClr val="accent2">
              <a:lumMod val="75000"/>
              <a:alpha val="66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ИМУЩЕСТВЕННАЯ ПОДДЕРЖКА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500" dirty="0"/>
              <a:t>(ПРЕИМУЩЕСТВЕННЫМ ПРАВОМ ВЫКУПА ПОМЕЩЕНИЙ ВОСПОЛЬЗОВАЛИСЬ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/>
              <a:t>5 СУБЪЕКТОВ)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7443" y="2402915"/>
            <a:ext cx="2052000" cy="1289377"/>
          </a:xfrm>
          <a:prstGeom prst="roundRect">
            <a:avLst/>
          </a:prstGeom>
          <a:solidFill>
            <a:schemeClr val="accent3">
              <a:lumMod val="75000"/>
              <a:alpha val="65000"/>
            </a:schemeClr>
          </a:solidFill>
          <a:ln>
            <a:solidFill>
              <a:schemeClr val="lt1"/>
            </a:solidFill>
          </a:ln>
          <a:effectLst>
            <a:glow>
              <a:schemeClr val="accent1"/>
            </a:glow>
            <a:outerShdw blurRad="76200" dist="50800" dir="5400000" rotWithShape="0">
              <a:srgbClr val="4E3B30">
                <a:alpha val="60000"/>
              </a:srgbClr>
            </a:outerShdw>
            <a:reflection endPos="0" dir="5400000" sy="-100000" algn="bl" rotWithShape="0"/>
            <a:softEdge rad="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БЮДЖЕТ  ВЕЛИКОГО НОВГОРОДА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9200" y="2406650"/>
            <a:ext cx="2051050" cy="1289050"/>
          </a:xfrm>
          <a:prstGeom prst="roundRect">
            <a:avLst/>
          </a:prstGeom>
          <a:solidFill>
            <a:schemeClr val="accent3">
              <a:lumMod val="75000"/>
              <a:alpha val="6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НОВГОРОДСКИЙ ФОНД ПОДДЕРЖКИ МАЛОГО ПРЕДПРИНИМА-ТЕЛЬСТВА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7038" y="3997325"/>
            <a:ext cx="1460500" cy="923925"/>
          </a:xfrm>
          <a:prstGeom prst="roundRect">
            <a:avLst/>
          </a:prstGeom>
          <a:solidFill>
            <a:schemeClr val="accent3">
              <a:lumMod val="60000"/>
              <a:lumOff val="40000"/>
              <a:alpha val="6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1"/>
                </a:solidFill>
              </a:rPr>
              <a:t>БЕЗВОЗМЕЗДНЫЕ СУБСИДИИ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1"/>
                </a:solidFill>
              </a:rPr>
              <a:t>В РАМКАХ МУНИЦИПАЛЬНОЙ ПРОГРАММЫ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71575" y="3714750"/>
            <a:ext cx="46038" cy="323850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 w="19050">
            <a:solidFill>
              <a:schemeClr val="accent3">
                <a:lumMod val="75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095500" y="4092575"/>
            <a:ext cx="1439863" cy="828675"/>
          </a:xfrm>
          <a:prstGeom prst="roundRect">
            <a:avLst/>
          </a:prstGeom>
          <a:solidFill>
            <a:schemeClr val="accent3">
              <a:lumMod val="60000"/>
              <a:lumOff val="40000"/>
              <a:alpha val="6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1"/>
                </a:solidFill>
              </a:rPr>
              <a:t>ЛЬГОТНЫЕ ЗАЙМЫ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schemeClr val="tx1"/>
                </a:solidFill>
              </a:rPr>
              <a:t>В РАМКАХ МУНИЦИПАЛЬНОЙ ПРОГРАММЫ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733800" y="4124325"/>
            <a:ext cx="1439863" cy="827088"/>
          </a:xfrm>
          <a:prstGeom prst="roundRect">
            <a:avLst/>
          </a:prstGeom>
          <a:solidFill>
            <a:schemeClr val="accent3">
              <a:lumMod val="75000"/>
              <a:alpha val="6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/>
              <a:t>ЛЬГОТНЫЕ ЗАЙМЫ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/>
              <a:t>В РАМКАХ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/>
              <a:t>РЕГИОНАЛЬНОЙ ПРОГРАММЫ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102475" y="4124325"/>
            <a:ext cx="1655763" cy="863600"/>
          </a:xfrm>
          <a:prstGeom prst="roundRect">
            <a:avLst/>
          </a:prstGeom>
          <a:solidFill>
            <a:schemeClr val="accent3">
              <a:lumMod val="75000"/>
              <a:alpha val="6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/>
              <a:t>ЛЬГОТНЫЕ ЗАЙМЫ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 smtClean="0"/>
              <a:t>ЗА </a:t>
            </a:r>
            <a:r>
              <a:rPr lang="ru-RU" sz="1050" dirty="0"/>
              <a:t>СЧЕТ КРЕДИТНОЙ ЛИНИИ АО «МСП БАНК»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43525" y="4124325"/>
            <a:ext cx="1584325" cy="827088"/>
          </a:xfrm>
          <a:prstGeom prst="roundRect">
            <a:avLst/>
          </a:prstGeom>
          <a:solidFill>
            <a:schemeClr val="accent3">
              <a:lumMod val="75000"/>
              <a:alpha val="6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/>
              <a:t>ГАРАНТИЙНАЯ ПОДДЕРЖКА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/>
              <a:t>ПО ПРИВЛЕЧЕНИЮ КРЕДИТНЫХ РЕСУРСОВ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513138" y="3733800"/>
            <a:ext cx="46037" cy="204788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 w="19050">
            <a:solidFill>
              <a:schemeClr val="accent3">
                <a:lumMod val="75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794000" y="3938588"/>
            <a:ext cx="5157788" cy="58737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 w="19050">
            <a:solidFill>
              <a:schemeClr val="accent3">
                <a:lumMod val="75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794000" y="3951288"/>
            <a:ext cx="46038" cy="176212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 w="19050">
            <a:solidFill>
              <a:schemeClr val="accent3">
                <a:lumMod val="75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429125" y="3997325"/>
            <a:ext cx="46038" cy="155575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 w="19050">
            <a:solidFill>
              <a:schemeClr val="accent3">
                <a:lumMod val="75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126163" y="3997325"/>
            <a:ext cx="46037" cy="155575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 w="19050">
            <a:solidFill>
              <a:schemeClr val="accent3">
                <a:lumMod val="75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905750" y="3978275"/>
            <a:ext cx="46038" cy="174625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 w="19050">
            <a:solidFill>
              <a:schemeClr val="accent3">
                <a:lumMod val="75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444875" y="2228850"/>
            <a:ext cx="46038" cy="190500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 w="19050">
            <a:solidFill>
              <a:schemeClr val="accent3">
                <a:lumMod val="75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404938" y="2227263"/>
            <a:ext cx="44450" cy="190500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 w="19050">
            <a:solidFill>
              <a:schemeClr val="accent3">
                <a:lumMod val="75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8" name="Овал 27"/>
          <p:cNvSpPr/>
          <p:nvPr/>
        </p:nvSpPr>
        <p:spPr>
          <a:xfrm>
            <a:off x="403225" y="4881563"/>
            <a:ext cx="1547813" cy="12954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ПЛАН НА 2018 ГОД – 750 ТЫС. РУБЛЕЙ</a:t>
            </a:r>
          </a:p>
        </p:txBody>
      </p:sp>
      <p:sp>
        <p:nvSpPr>
          <p:cNvPr id="29" name="Овал 28"/>
          <p:cNvSpPr/>
          <p:nvPr/>
        </p:nvSpPr>
        <p:spPr>
          <a:xfrm>
            <a:off x="2057400" y="4881563"/>
            <a:ext cx="1547813" cy="12954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ПЛАН НА 2018 ГОД – 19,8 МЛН. РУБЛЕЙ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(НА 01.11.2018 - 10 СМП НА ОБЩУЮ СУММУ 13,3 МЛН.РУБ.)</a:t>
            </a:r>
          </a:p>
        </p:txBody>
      </p:sp>
      <p:sp>
        <p:nvSpPr>
          <p:cNvPr id="30" name="Овал 29"/>
          <p:cNvSpPr/>
          <p:nvPr/>
        </p:nvSpPr>
        <p:spPr>
          <a:xfrm>
            <a:off x="3744913" y="4897438"/>
            <a:ext cx="1547812" cy="12954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НА 01.11.2018 - 63 СМП НА ОБЩУЮ СУММУ 98,7 МЛН.РУБ.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464175" y="4910138"/>
            <a:ext cx="1547813" cy="12954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НА 01.11.2018 - 17 СМП НА ОБЩУЮ СУММУ 98,7 МЛН.РУБ., ПРИВЛЕЧЕНО КРЕДИТОВ 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239,6 МЛН. РУБ.</a:t>
            </a:r>
          </a:p>
        </p:txBody>
      </p:sp>
      <p:sp>
        <p:nvSpPr>
          <p:cNvPr id="32" name="Овал 31"/>
          <p:cNvSpPr/>
          <p:nvPr/>
        </p:nvSpPr>
        <p:spPr>
          <a:xfrm>
            <a:off x="7165212" y="4915787"/>
            <a:ext cx="1547812" cy="1296987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НА 01.11.2018 - 25 СМП НА ОБЩУЮ СУММУ 50,5 МЛН.РУБ.</a:t>
            </a:r>
          </a:p>
        </p:txBody>
      </p:sp>
      <p:pic>
        <p:nvPicPr>
          <p:cNvPr id="92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8/29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25413"/>
            <a:ext cx="9144000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2700" indent="1651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МАЛОЕ И СРЕДНЕЕ ПРЕДПРИНИМАТЕЛЬСТВО</a:t>
            </a:r>
          </a:p>
        </p:txBody>
      </p:sp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889000"/>
            <a:ext cx="4284538" cy="275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26"/>
          <p:cNvSpPr txBox="1">
            <a:spLocks noChangeArrowheads="1"/>
          </p:cNvSpPr>
          <p:nvPr/>
        </p:nvSpPr>
        <p:spPr bwMode="auto">
          <a:xfrm>
            <a:off x="260350" y="889000"/>
            <a:ext cx="332898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500" b="1" dirty="0"/>
              <a:t>ОБОРОТ  ОРГАНИЗАЦИЙ </a:t>
            </a:r>
            <a:r>
              <a:rPr lang="ru-RU" sz="1500" dirty="0"/>
              <a:t>(млрд. руб.)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400300" y="5021263"/>
            <a:ext cx="5475288" cy="4397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25,0 % - в общем обороте организаций (71,4 млрд. рублей)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0350" y="4305300"/>
            <a:ext cx="7143750" cy="5127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30,6 тыс. человек - занятого  в сфере малого и среднего предпринимательства,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в том числе 6,6 тыс. человек - индивидуальные предприниматели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1520" y="3644900"/>
            <a:ext cx="1976437" cy="4905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3 116 - организаций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794000" y="5635625"/>
            <a:ext cx="6107113" cy="4079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19,7 % - доля участия в годовом объеме закупок (79,2 млн. рублей)   </a:t>
            </a:r>
          </a:p>
        </p:txBody>
      </p:sp>
      <p:pic>
        <p:nvPicPr>
          <p:cNvPr id="820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987" y="855097"/>
            <a:ext cx="913315" cy="842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922" y="1927409"/>
            <a:ext cx="1008753" cy="625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27867" y="985455"/>
            <a:ext cx="3128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n-lt"/>
              </a:rPr>
              <a:t>34,2% занято в </a:t>
            </a:r>
          </a:p>
          <a:p>
            <a:r>
              <a:rPr lang="ru-RU" dirty="0" smtClean="0">
                <a:latin typeface="+mn-lt"/>
              </a:rPr>
              <a:t>реальном секторе экономики</a:t>
            </a:r>
            <a:endParaRPr lang="ru-RU" dirty="0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60911" y="1875018"/>
            <a:ext cx="25790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+mn-lt"/>
              </a:rPr>
              <a:t>29,7% в торговле и</a:t>
            </a:r>
          </a:p>
          <a:p>
            <a:r>
              <a:rPr lang="ru-RU" dirty="0" smtClean="0">
                <a:solidFill>
                  <a:prstClr val="black"/>
                </a:solidFill>
                <a:latin typeface="+mn-lt"/>
              </a:rPr>
              <a:t>общественном питании </a:t>
            </a:r>
            <a:endParaRPr lang="ru-RU" dirty="0">
              <a:latin typeface="+mn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780568" y="2606442"/>
            <a:ext cx="3459473" cy="1431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+mn-lt"/>
              </a:rPr>
              <a:t>36,1% в прочих видах</a:t>
            </a:r>
          </a:p>
          <a:p>
            <a:r>
              <a:rPr lang="ru-RU" dirty="0" smtClean="0">
                <a:latin typeface="+mn-lt"/>
              </a:rPr>
              <a:t>деятельности</a:t>
            </a:r>
          </a:p>
          <a:p>
            <a:r>
              <a:rPr lang="ru-RU" sz="1700" dirty="0" smtClean="0">
                <a:latin typeface="+mn-lt"/>
              </a:rPr>
              <a:t>(социальная сфера,</a:t>
            </a:r>
          </a:p>
          <a:p>
            <a:r>
              <a:rPr lang="ru-RU" sz="1700" dirty="0" smtClean="0">
                <a:latin typeface="+mn-lt"/>
              </a:rPr>
              <a:t>операции с недвижимостью,</a:t>
            </a:r>
          </a:p>
          <a:p>
            <a:r>
              <a:rPr lang="ru-RU" sz="1700" dirty="0" smtClean="0">
                <a:latin typeface="+mn-lt"/>
              </a:rPr>
              <a:t>в сфере информации и связи и др.)</a:t>
            </a:r>
            <a:endParaRPr lang="ru-RU" sz="1700" dirty="0">
              <a:latin typeface="+mn-lt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922" y="2969935"/>
            <a:ext cx="987425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8/29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25413"/>
            <a:ext cx="9144000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2700" indent="1651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РАЗВИТИЕ ТУРИЗМА В ВЕЛИКОМ НОВГОРОДЕ</a:t>
            </a:r>
          </a:p>
        </p:txBody>
      </p:sp>
      <p:grpSp>
        <p:nvGrpSpPr>
          <p:cNvPr id="10245" name="Группа 14"/>
          <p:cNvGrpSpPr>
            <a:grpSpLocks/>
          </p:cNvGrpSpPr>
          <p:nvPr/>
        </p:nvGrpSpPr>
        <p:grpSpPr bwMode="auto">
          <a:xfrm>
            <a:off x="3940175" y="2561001"/>
            <a:ext cx="5019675" cy="3388283"/>
            <a:chOff x="2159678" y="4731564"/>
            <a:chExt cx="4396843" cy="2553547"/>
          </a:xfrm>
        </p:grpSpPr>
        <p:sp>
          <p:nvSpPr>
            <p:cNvPr id="18" name="Полилиния 17"/>
            <p:cNvSpPr/>
            <p:nvPr/>
          </p:nvSpPr>
          <p:spPr>
            <a:xfrm>
              <a:off x="2176364" y="4731564"/>
              <a:ext cx="2428944" cy="599891"/>
            </a:xfrm>
            <a:custGeom>
              <a:avLst/>
              <a:gdLst>
                <a:gd name="connsiteX0" fmla="*/ 88796 w 532766"/>
                <a:gd name="connsiteY0" fmla="*/ 0 h 3947814"/>
                <a:gd name="connsiteX1" fmla="*/ 443970 w 532766"/>
                <a:gd name="connsiteY1" fmla="*/ 0 h 3947814"/>
                <a:gd name="connsiteX2" fmla="*/ 532766 w 532766"/>
                <a:gd name="connsiteY2" fmla="*/ 88796 h 3947814"/>
                <a:gd name="connsiteX3" fmla="*/ 532766 w 532766"/>
                <a:gd name="connsiteY3" fmla="*/ 3947814 h 3947814"/>
                <a:gd name="connsiteX4" fmla="*/ 532766 w 532766"/>
                <a:gd name="connsiteY4" fmla="*/ 3947814 h 3947814"/>
                <a:gd name="connsiteX5" fmla="*/ 0 w 532766"/>
                <a:gd name="connsiteY5" fmla="*/ 3947814 h 3947814"/>
                <a:gd name="connsiteX6" fmla="*/ 0 w 532766"/>
                <a:gd name="connsiteY6" fmla="*/ 3947814 h 3947814"/>
                <a:gd name="connsiteX7" fmla="*/ 0 w 532766"/>
                <a:gd name="connsiteY7" fmla="*/ 88796 h 3947814"/>
                <a:gd name="connsiteX8" fmla="*/ 88796 w 532766"/>
                <a:gd name="connsiteY8" fmla="*/ 0 h 3947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2766" h="3947814">
                  <a:moveTo>
                    <a:pt x="0" y="3289830"/>
                  </a:moveTo>
                  <a:lnTo>
                    <a:pt x="0" y="657984"/>
                  </a:lnTo>
                  <a:cubicBezTo>
                    <a:pt x="0" y="294589"/>
                    <a:pt x="5365" y="4"/>
                    <a:pt x="11983" y="4"/>
                  </a:cubicBezTo>
                  <a:lnTo>
                    <a:pt x="532766" y="4"/>
                  </a:lnTo>
                  <a:lnTo>
                    <a:pt x="532766" y="4"/>
                  </a:lnTo>
                  <a:lnTo>
                    <a:pt x="532766" y="3947810"/>
                  </a:lnTo>
                  <a:lnTo>
                    <a:pt x="532766" y="3947810"/>
                  </a:lnTo>
                  <a:lnTo>
                    <a:pt x="11983" y="3947810"/>
                  </a:lnTo>
                  <a:cubicBezTo>
                    <a:pt x="5365" y="3947810"/>
                    <a:pt x="0" y="3653225"/>
                    <a:pt x="0" y="3289830"/>
                  </a:cubicBez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73658" tIns="149831" rIns="247649" bIns="149833" spcCol="1270" anchor="ctr"/>
            <a:lstStyle/>
            <a:p>
              <a:pPr marL="114300" lvl="1" indent="-114300" defTabSz="622300" fontAlgn="auto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КОЛИЧЕСТВО СРЕДСТВ РАЗМЕЩЕНИЯ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4701559" y="4731564"/>
              <a:ext cx="1834104" cy="599891"/>
            </a:xfrm>
            <a:custGeom>
              <a:avLst/>
              <a:gdLst>
                <a:gd name="connsiteX0" fmla="*/ 0 w 1743778"/>
                <a:gd name="connsiteY0" fmla="*/ 110995 h 665958"/>
                <a:gd name="connsiteX1" fmla="*/ 110995 w 1743778"/>
                <a:gd name="connsiteY1" fmla="*/ 0 h 665958"/>
                <a:gd name="connsiteX2" fmla="*/ 1632783 w 1743778"/>
                <a:gd name="connsiteY2" fmla="*/ 0 h 665958"/>
                <a:gd name="connsiteX3" fmla="*/ 1743778 w 1743778"/>
                <a:gd name="connsiteY3" fmla="*/ 110995 h 665958"/>
                <a:gd name="connsiteX4" fmla="*/ 1743778 w 1743778"/>
                <a:gd name="connsiteY4" fmla="*/ 554963 h 665958"/>
                <a:gd name="connsiteX5" fmla="*/ 1632783 w 1743778"/>
                <a:gd name="connsiteY5" fmla="*/ 665958 h 665958"/>
                <a:gd name="connsiteX6" fmla="*/ 110995 w 1743778"/>
                <a:gd name="connsiteY6" fmla="*/ 665958 h 665958"/>
                <a:gd name="connsiteX7" fmla="*/ 0 w 1743778"/>
                <a:gd name="connsiteY7" fmla="*/ 554963 h 665958"/>
                <a:gd name="connsiteX8" fmla="*/ 0 w 1743778"/>
                <a:gd name="connsiteY8" fmla="*/ 110995 h 66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3778" h="665958">
                  <a:moveTo>
                    <a:pt x="0" y="110995"/>
                  </a:moveTo>
                  <a:cubicBezTo>
                    <a:pt x="0" y="49694"/>
                    <a:pt x="49694" y="0"/>
                    <a:pt x="110995" y="0"/>
                  </a:cubicBezTo>
                  <a:lnTo>
                    <a:pt x="1632783" y="0"/>
                  </a:lnTo>
                  <a:cubicBezTo>
                    <a:pt x="1694084" y="0"/>
                    <a:pt x="1743778" y="49694"/>
                    <a:pt x="1743778" y="110995"/>
                  </a:cubicBezTo>
                  <a:lnTo>
                    <a:pt x="1743778" y="554963"/>
                  </a:lnTo>
                  <a:cubicBezTo>
                    <a:pt x="1743778" y="616264"/>
                    <a:pt x="1694084" y="665958"/>
                    <a:pt x="1632783" y="665958"/>
                  </a:cubicBezTo>
                  <a:lnTo>
                    <a:pt x="110995" y="665958"/>
                  </a:lnTo>
                  <a:cubicBezTo>
                    <a:pt x="49694" y="665958"/>
                    <a:pt x="0" y="616264"/>
                    <a:pt x="0" y="554963"/>
                  </a:cubicBezTo>
                  <a:lnTo>
                    <a:pt x="0" y="110995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85849" tIns="59179" rIns="85849" bIns="59179" spcCol="1270" anchor="ctr"/>
            <a:lstStyle/>
            <a:p>
              <a:pPr algn="ctr" defTabSz="622300" fontAlgn="auto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38 ЕДИНИЦ</a:t>
              </a: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2169412" y="5370907"/>
              <a:ext cx="2435897" cy="557499"/>
            </a:xfrm>
            <a:custGeom>
              <a:avLst/>
              <a:gdLst>
                <a:gd name="connsiteX0" fmla="*/ 88796 w 532766"/>
                <a:gd name="connsiteY0" fmla="*/ 0 h 3947865"/>
                <a:gd name="connsiteX1" fmla="*/ 443970 w 532766"/>
                <a:gd name="connsiteY1" fmla="*/ 0 h 3947865"/>
                <a:gd name="connsiteX2" fmla="*/ 532766 w 532766"/>
                <a:gd name="connsiteY2" fmla="*/ 88796 h 3947865"/>
                <a:gd name="connsiteX3" fmla="*/ 532766 w 532766"/>
                <a:gd name="connsiteY3" fmla="*/ 3947865 h 3947865"/>
                <a:gd name="connsiteX4" fmla="*/ 532766 w 532766"/>
                <a:gd name="connsiteY4" fmla="*/ 3947865 h 3947865"/>
                <a:gd name="connsiteX5" fmla="*/ 0 w 532766"/>
                <a:gd name="connsiteY5" fmla="*/ 3947865 h 3947865"/>
                <a:gd name="connsiteX6" fmla="*/ 0 w 532766"/>
                <a:gd name="connsiteY6" fmla="*/ 3947865 h 3947865"/>
                <a:gd name="connsiteX7" fmla="*/ 0 w 532766"/>
                <a:gd name="connsiteY7" fmla="*/ 88796 h 3947865"/>
                <a:gd name="connsiteX8" fmla="*/ 88796 w 532766"/>
                <a:gd name="connsiteY8" fmla="*/ 0 h 394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2766" h="3947865">
                  <a:moveTo>
                    <a:pt x="0" y="3289873"/>
                  </a:moveTo>
                  <a:lnTo>
                    <a:pt x="0" y="657992"/>
                  </a:lnTo>
                  <a:cubicBezTo>
                    <a:pt x="0" y="294593"/>
                    <a:pt x="5365" y="4"/>
                    <a:pt x="11983" y="4"/>
                  </a:cubicBezTo>
                  <a:lnTo>
                    <a:pt x="532766" y="4"/>
                  </a:lnTo>
                  <a:lnTo>
                    <a:pt x="532766" y="4"/>
                  </a:lnTo>
                  <a:lnTo>
                    <a:pt x="532766" y="3947861"/>
                  </a:lnTo>
                  <a:lnTo>
                    <a:pt x="532766" y="3947861"/>
                  </a:lnTo>
                  <a:lnTo>
                    <a:pt x="11983" y="3947861"/>
                  </a:lnTo>
                  <a:cubicBezTo>
                    <a:pt x="5365" y="3947861"/>
                    <a:pt x="0" y="3653272"/>
                    <a:pt x="0" y="3289873"/>
                  </a:cubicBez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73658" tIns="149832" rIns="247650" bIns="149833" spcCol="1270" anchor="ctr"/>
            <a:lstStyle/>
            <a:p>
              <a:pPr marL="114300" lvl="1" indent="-114300" defTabSz="622300" fontAlgn="auto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КОЛИЧЕСТВО ГОСТИНИЧНЫХ МЕСТ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4712684" y="5370905"/>
              <a:ext cx="1839666" cy="557500"/>
            </a:xfrm>
            <a:custGeom>
              <a:avLst/>
              <a:gdLst>
                <a:gd name="connsiteX0" fmla="*/ 0 w 1763956"/>
                <a:gd name="connsiteY0" fmla="*/ 110995 h 665958"/>
                <a:gd name="connsiteX1" fmla="*/ 110995 w 1763956"/>
                <a:gd name="connsiteY1" fmla="*/ 0 h 665958"/>
                <a:gd name="connsiteX2" fmla="*/ 1652961 w 1763956"/>
                <a:gd name="connsiteY2" fmla="*/ 0 h 665958"/>
                <a:gd name="connsiteX3" fmla="*/ 1763956 w 1763956"/>
                <a:gd name="connsiteY3" fmla="*/ 110995 h 665958"/>
                <a:gd name="connsiteX4" fmla="*/ 1763956 w 1763956"/>
                <a:gd name="connsiteY4" fmla="*/ 554963 h 665958"/>
                <a:gd name="connsiteX5" fmla="*/ 1652961 w 1763956"/>
                <a:gd name="connsiteY5" fmla="*/ 665958 h 665958"/>
                <a:gd name="connsiteX6" fmla="*/ 110995 w 1763956"/>
                <a:gd name="connsiteY6" fmla="*/ 665958 h 665958"/>
                <a:gd name="connsiteX7" fmla="*/ 0 w 1763956"/>
                <a:gd name="connsiteY7" fmla="*/ 554963 h 665958"/>
                <a:gd name="connsiteX8" fmla="*/ 0 w 1763956"/>
                <a:gd name="connsiteY8" fmla="*/ 110995 h 66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3956" h="665958">
                  <a:moveTo>
                    <a:pt x="0" y="110995"/>
                  </a:moveTo>
                  <a:cubicBezTo>
                    <a:pt x="0" y="49694"/>
                    <a:pt x="49694" y="0"/>
                    <a:pt x="110995" y="0"/>
                  </a:cubicBezTo>
                  <a:lnTo>
                    <a:pt x="1652961" y="0"/>
                  </a:lnTo>
                  <a:cubicBezTo>
                    <a:pt x="1714262" y="0"/>
                    <a:pt x="1763956" y="49694"/>
                    <a:pt x="1763956" y="110995"/>
                  </a:cubicBezTo>
                  <a:lnTo>
                    <a:pt x="1763956" y="554963"/>
                  </a:lnTo>
                  <a:cubicBezTo>
                    <a:pt x="1763956" y="616264"/>
                    <a:pt x="1714262" y="665958"/>
                    <a:pt x="1652961" y="665958"/>
                  </a:cubicBezTo>
                  <a:lnTo>
                    <a:pt x="110995" y="665958"/>
                  </a:lnTo>
                  <a:cubicBezTo>
                    <a:pt x="49694" y="665958"/>
                    <a:pt x="0" y="616264"/>
                    <a:pt x="0" y="554963"/>
                  </a:cubicBezTo>
                  <a:lnTo>
                    <a:pt x="0" y="110995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85849" tIns="59179" rIns="85849" bIns="59179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3 116</a:t>
              </a: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2169412" y="5974911"/>
              <a:ext cx="2435897" cy="658980"/>
            </a:xfrm>
            <a:custGeom>
              <a:avLst/>
              <a:gdLst>
                <a:gd name="connsiteX0" fmla="*/ 130797 w 784765"/>
                <a:gd name="connsiteY0" fmla="*/ 0 h 3952868"/>
                <a:gd name="connsiteX1" fmla="*/ 653968 w 784765"/>
                <a:gd name="connsiteY1" fmla="*/ 0 h 3952868"/>
                <a:gd name="connsiteX2" fmla="*/ 784765 w 784765"/>
                <a:gd name="connsiteY2" fmla="*/ 130797 h 3952868"/>
                <a:gd name="connsiteX3" fmla="*/ 784765 w 784765"/>
                <a:gd name="connsiteY3" fmla="*/ 3952868 h 3952868"/>
                <a:gd name="connsiteX4" fmla="*/ 784765 w 784765"/>
                <a:gd name="connsiteY4" fmla="*/ 3952868 h 3952868"/>
                <a:gd name="connsiteX5" fmla="*/ 0 w 784765"/>
                <a:gd name="connsiteY5" fmla="*/ 3952868 h 3952868"/>
                <a:gd name="connsiteX6" fmla="*/ 0 w 784765"/>
                <a:gd name="connsiteY6" fmla="*/ 3952868 h 3952868"/>
                <a:gd name="connsiteX7" fmla="*/ 0 w 784765"/>
                <a:gd name="connsiteY7" fmla="*/ 130797 h 3952868"/>
                <a:gd name="connsiteX8" fmla="*/ 130797 w 784765"/>
                <a:gd name="connsiteY8" fmla="*/ 0 h 395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4765" h="3952868">
                  <a:moveTo>
                    <a:pt x="0" y="3294041"/>
                  </a:moveTo>
                  <a:lnTo>
                    <a:pt x="0" y="658827"/>
                  </a:lnTo>
                  <a:cubicBezTo>
                    <a:pt x="0" y="294969"/>
                    <a:pt x="11626" y="3"/>
                    <a:pt x="25967" y="3"/>
                  </a:cubicBezTo>
                  <a:lnTo>
                    <a:pt x="784765" y="3"/>
                  </a:lnTo>
                  <a:lnTo>
                    <a:pt x="784765" y="3"/>
                  </a:lnTo>
                  <a:lnTo>
                    <a:pt x="784765" y="3952865"/>
                  </a:lnTo>
                  <a:lnTo>
                    <a:pt x="784765" y="3952865"/>
                  </a:lnTo>
                  <a:lnTo>
                    <a:pt x="25967" y="3952865"/>
                  </a:lnTo>
                  <a:cubicBezTo>
                    <a:pt x="11626" y="3952865"/>
                    <a:pt x="0" y="3657899"/>
                    <a:pt x="0" y="3294041"/>
                  </a:cubicBez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85960" tIns="162135" rIns="247650" bIns="162134" spcCol="1270" anchor="ctr"/>
            <a:lstStyle/>
            <a:p>
              <a:pPr marL="114300" lvl="1" indent="-114300" defTabSz="622300" fontAlgn="auto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КОЛИЧЕСТВО ЭКСКУРСАНТОВ, ПОСЕТИВШИХ ОБЪЕКТЫ ПОКАЗА ГОРОДА</a:t>
              </a: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4712684" y="5974911"/>
              <a:ext cx="1843837" cy="658980"/>
            </a:xfrm>
            <a:custGeom>
              <a:avLst/>
              <a:gdLst>
                <a:gd name="connsiteX0" fmla="*/ 0 w 1758921"/>
                <a:gd name="connsiteY0" fmla="*/ 130655 h 783912"/>
                <a:gd name="connsiteX1" fmla="*/ 130655 w 1758921"/>
                <a:gd name="connsiteY1" fmla="*/ 0 h 783912"/>
                <a:gd name="connsiteX2" fmla="*/ 1628266 w 1758921"/>
                <a:gd name="connsiteY2" fmla="*/ 0 h 783912"/>
                <a:gd name="connsiteX3" fmla="*/ 1758921 w 1758921"/>
                <a:gd name="connsiteY3" fmla="*/ 130655 h 783912"/>
                <a:gd name="connsiteX4" fmla="*/ 1758921 w 1758921"/>
                <a:gd name="connsiteY4" fmla="*/ 653257 h 783912"/>
                <a:gd name="connsiteX5" fmla="*/ 1628266 w 1758921"/>
                <a:gd name="connsiteY5" fmla="*/ 783912 h 783912"/>
                <a:gd name="connsiteX6" fmla="*/ 130655 w 1758921"/>
                <a:gd name="connsiteY6" fmla="*/ 783912 h 783912"/>
                <a:gd name="connsiteX7" fmla="*/ 0 w 1758921"/>
                <a:gd name="connsiteY7" fmla="*/ 653257 h 783912"/>
                <a:gd name="connsiteX8" fmla="*/ 0 w 1758921"/>
                <a:gd name="connsiteY8" fmla="*/ 130655 h 78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8921" h="783912">
                  <a:moveTo>
                    <a:pt x="0" y="130655"/>
                  </a:moveTo>
                  <a:cubicBezTo>
                    <a:pt x="0" y="58496"/>
                    <a:pt x="58496" y="0"/>
                    <a:pt x="130655" y="0"/>
                  </a:cubicBezTo>
                  <a:lnTo>
                    <a:pt x="1628266" y="0"/>
                  </a:lnTo>
                  <a:cubicBezTo>
                    <a:pt x="1700425" y="0"/>
                    <a:pt x="1758921" y="58496"/>
                    <a:pt x="1758921" y="130655"/>
                  </a:cubicBezTo>
                  <a:lnTo>
                    <a:pt x="1758921" y="653257"/>
                  </a:lnTo>
                  <a:cubicBezTo>
                    <a:pt x="1758921" y="725416"/>
                    <a:pt x="1700425" y="783912"/>
                    <a:pt x="1628266" y="783912"/>
                  </a:cubicBezTo>
                  <a:lnTo>
                    <a:pt x="130655" y="783912"/>
                  </a:lnTo>
                  <a:cubicBezTo>
                    <a:pt x="58496" y="783912"/>
                    <a:pt x="0" y="725416"/>
                    <a:pt x="0" y="653257"/>
                  </a:cubicBezTo>
                  <a:lnTo>
                    <a:pt x="0" y="130655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607" tIns="64937" rIns="91607" bIns="64937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1 МЛН.  ЧЕЛОВЕК</a:t>
              </a:r>
            </a:p>
            <a:p>
              <a:pPr algn="ctr" defTabSz="6223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В ГОД</a:t>
              </a: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2159678" y="6673659"/>
              <a:ext cx="2445631" cy="611452"/>
            </a:xfrm>
            <a:custGeom>
              <a:avLst/>
              <a:gdLst>
                <a:gd name="connsiteX0" fmla="*/ 88796 w 532766"/>
                <a:gd name="connsiteY0" fmla="*/ 0 h 3947865"/>
                <a:gd name="connsiteX1" fmla="*/ 443970 w 532766"/>
                <a:gd name="connsiteY1" fmla="*/ 0 h 3947865"/>
                <a:gd name="connsiteX2" fmla="*/ 532766 w 532766"/>
                <a:gd name="connsiteY2" fmla="*/ 88796 h 3947865"/>
                <a:gd name="connsiteX3" fmla="*/ 532766 w 532766"/>
                <a:gd name="connsiteY3" fmla="*/ 3947865 h 3947865"/>
                <a:gd name="connsiteX4" fmla="*/ 532766 w 532766"/>
                <a:gd name="connsiteY4" fmla="*/ 3947865 h 3947865"/>
                <a:gd name="connsiteX5" fmla="*/ 0 w 532766"/>
                <a:gd name="connsiteY5" fmla="*/ 3947865 h 3947865"/>
                <a:gd name="connsiteX6" fmla="*/ 0 w 532766"/>
                <a:gd name="connsiteY6" fmla="*/ 3947865 h 3947865"/>
                <a:gd name="connsiteX7" fmla="*/ 0 w 532766"/>
                <a:gd name="connsiteY7" fmla="*/ 88796 h 3947865"/>
                <a:gd name="connsiteX8" fmla="*/ 88796 w 532766"/>
                <a:gd name="connsiteY8" fmla="*/ 0 h 394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2766" h="3947865">
                  <a:moveTo>
                    <a:pt x="0" y="3289873"/>
                  </a:moveTo>
                  <a:lnTo>
                    <a:pt x="0" y="657992"/>
                  </a:lnTo>
                  <a:cubicBezTo>
                    <a:pt x="0" y="294593"/>
                    <a:pt x="5365" y="4"/>
                    <a:pt x="11983" y="4"/>
                  </a:cubicBezTo>
                  <a:lnTo>
                    <a:pt x="532766" y="4"/>
                  </a:lnTo>
                  <a:lnTo>
                    <a:pt x="532766" y="4"/>
                  </a:lnTo>
                  <a:lnTo>
                    <a:pt x="532766" y="3947861"/>
                  </a:lnTo>
                  <a:lnTo>
                    <a:pt x="532766" y="3947861"/>
                  </a:lnTo>
                  <a:lnTo>
                    <a:pt x="11983" y="3947861"/>
                  </a:lnTo>
                  <a:cubicBezTo>
                    <a:pt x="5365" y="3947861"/>
                    <a:pt x="0" y="3653272"/>
                    <a:pt x="0" y="3289873"/>
                  </a:cubicBez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73658" tIns="149833" rIns="247650" bIns="149832" spcCol="1270" anchor="ctr"/>
            <a:lstStyle/>
            <a:p>
              <a:pPr marL="114300" lvl="1" indent="-114300" defTabSz="622300" fontAlgn="auto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КОЛИЧЕСТВО ПОСЕТИТЕЛЕЙ «КРАСНОЙ ИЗБЫ»</a:t>
              </a: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4721027" y="6673657"/>
              <a:ext cx="1825761" cy="611452"/>
            </a:xfrm>
            <a:custGeom>
              <a:avLst/>
              <a:gdLst>
                <a:gd name="connsiteX0" fmla="*/ 0 w 1738791"/>
                <a:gd name="connsiteY0" fmla="*/ 110995 h 665958"/>
                <a:gd name="connsiteX1" fmla="*/ 110995 w 1738791"/>
                <a:gd name="connsiteY1" fmla="*/ 0 h 665958"/>
                <a:gd name="connsiteX2" fmla="*/ 1627796 w 1738791"/>
                <a:gd name="connsiteY2" fmla="*/ 0 h 665958"/>
                <a:gd name="connsiteX3" fmla="*/ 1738791 w 1738791"/>
                <a:gd name="connsiteY3" fmla="*/ 110995 h 665958"/>
                <a:gd name="connsiteX4" fmla="*/ 1738791 w 1738791"/>
                <a:gd name="connsiteY4" fmla="*/ 554963 h 665958"/>
                <a:gd name="connsiteX5" fmla="*/ 1627796 w 1738791"/>
                <a:gd name="connsiteY5" fmla="*/ 665958 h 665958"/>
                <a:gd name="connsiteX6" fmla="*/ 110995 w 1738791"/>
                <a:gd name="connsiteY6" fmla="*/ 665958 h 665958"/>
                <a:gd name="connsiteX7" fmla="*/ 0 w 1738791"/>
                <a:gd name="connsiteY7" fmla="*/ 554963 h 665958"/>
                <a:gd name="connsiteX8" fmla="*/ 0 w 1738791"/>
                <a:gd name="connsiteY8" fmla="*/ 110995 h 66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8791" h="665958">
                  <a:moveTo>
                    <a:pt x="0" y="110995"/>
                  </a:moveTo>
                  <a:cubicBezTo>
                    <a:pt x="0" y="49694"/>
                    <a:pt x="49694" y="0"/>
                    <a:pt x="110995" y="0"/>
                  </a:cubicBezTo>
                  <a:lnTo>
                    <a:pt x="1627796" y="0"/>
                  </a:lnTo>
                  <a:cubicBezTo>
                    <a:pt x="1689097" y="0"/>
                    <a:pt x="1738791" y="49694"/>
                    <a:pt x="1738791" y="110995"/>
                  </a:cubicBezTo>
                  <a:lnTo>
                    <a:pt x="1738791" y="554963"/>
                  </a:lnTo>
                  <a:cubicBezTo>
                    <a:pt x="1738791" y="616264"/>
                    <a:pt x="1689097" y="665958"/>
                    <a:pt x="1627796" y="665958"/>
                  </a:cubicBezTo>
                  <a:lnTo>
                    <a:pt x="110995" y="665958"/>
                  </a:lnTo>
                  <a:cubicBezTo>
                    <a:pt x="49694" y="665958"/>
                    <a:pt x="0" y="616264"/>
                    <a:pt x="0" y="554963"/>
                  </a:cubicBezTo>
                  <a:lnTo>
                    <a:pt x="0" y="110995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85849" tIns="59179" rIns="85849" bIns="59179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БОЛЕЕ 40 ТЫС. ЧЕЛОВЕК</a:t>
              </a:r>
            </a:p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В ГОД</a:t>
              </a:r>
            </a:p>
          </p:txBody>
        </p:sp>
      </p:grpSp>
      <p:sp>
        <p:nvSpPr>
          <p:cNvPr id="10246" name="Прямоугольник 29"/>
          <p:cNvSpPr>
            <a:spLocks noChangeArrowheads="1"/>
          </p:cNvSpPr>
          <p:nvPr/>
        </p:nvSpPr>
        <p:spPr bwMode="auto">
          <a:xfrm>
            <a:off x="307975" y="1340768"/>
            <a:ext cx="32321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400" b="1" dirty="0">
                <a:latin typeface="Calibri" pitchFamily="34" charset="0"/>
              </a:rPr>
              <a:t>ТУРПОТОК ВЕЛИКОГО НОВГОРОДА</a:t>
            </a:r>
          </a:p>
          <a:p>
            <a:r>
              <a:rPr lang="ru-RU" sz="1600" dirty="0">
                <a:latin typeface="Calibri" pitchFamily="34" charset="0"/>
              </a:rPr>
              <a:t>(тыс. человек)</a:t>
            </a:r>
          </a:p>
        </p:txBody>
      </p:sp>
      <p:pic>
        <p:nvPicPr>
          <p:cNvPr id="102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345730"/>
            <a:ext cx="3514725" cy="281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62" y="953442"/>
            <a:ext cx="1057150" cy="13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8"/>
          <a:stretch/>
        </p:blipFill>
        <p:spPr bwMode="auto">
          <a:xfrm>
            <a:off x="3787050" y="1130654"/>
            <a:ext cx="3017198" cy="1362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10/29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pic>
        <p:nvPicPr>
          <p:cNvPr id="11269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"/>
          <a:stretch>
            <a:fillRect/>
          </a:stretch>
        </p:blipFill>
        <p:spPr bwMode="auto">
          <a:xfrm>
            <a:off x="179388" y="143008"/>
            <a:ext cx="2736428" cy="1857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3132138" y="188913"/>
            <a:ext cx="5818187" cy="7921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800" dirty="0" smtClean="0">
                <a:ea typeface="+mn-ea"/>
                <a:cs typeface="Calibri" pitchFamily="34" charset="0"/>
              </a:rPr>
              <a:t>X ФЕСТИВАЛЬ КЛАССИЧЕСКОЙ МУЗЫКИ ИМ. С.В. РАХМАНИНОВА  XI МЕЖДУНАРОДНЫЙ КОНКУРС ЮНЫХ ПИАНИСТОВ ИМ. С.В. РАХМАНИНОВА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 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27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436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Прямоугольник 7"/>
          <p:cNvSpPr>
            <a:spLocks noChangeArrowheads="1"/>
          </p:cNvSpPr>
          <p:nvPr/>
        </p:nvSpPr>
        <p:spPr bwMode="auto">
          <a:xfrm>
            <a:off x="5867400" y="4508500"/>
            <a:ext cx="3025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2700" indent="165100"/>
            <a:r>
              <a:rPr lang="ru-RU">
                <a:latin typeface="Calibri" pitchFamily="34" charset="0"/>
                <a:cs typeface="Calibri" pitchFamily="34" charset="0"/>
              </a:rPr>
              <a:t>ГАНЗЕЙСКАЯ НЕДЕЛЯ</a:t>
            </a:r>
          </a:p>
        </p:txBody>
      </p:sp>
      <p:pic>
        <p:nvPicPr>
          <p:cNvPr id="11273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268413"/>
            <a:ext cx="454342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941888"/>
            <a:ext cx="46450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26"/>
          <a:stretch>
            <a:fillRect/>
          </a:stretch>
        </p:blipFill>
        <p:spPr bwMode="auto">
          <a:xfrm>
            <a:off x="179388" y="4130240"/>
            <a:ext cx="2736427" cy="203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Объект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132856"/>
            <a:ext cx="2738305" cy="188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11/29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436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 descr="https://novvedomosti.ru/images/news/50847-44-news-im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23889"/>
            <a:ext cx="4254494" cy="303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6" descr="http://unifest.ee/a/content/d64461c2bc6bcf08155d6d2b6f6aa94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236657"/>
            <a:ext cx="5688013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11/29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6864"/>
            <a:ext cx="2010577" cy="304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1" y="4058892"/>
            <a:ext cx="33415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1160-ЛЕТИЕ ОСНОВАНИЯ ВЕЛИКОГО НОВГОРОДА</a:t>
            </a:r>
            <a:endParaRPr lang="ru-RU" sz="2400" b="1" dirty="0">
              <a:solidFill>
                <a:srgbClr val="C0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3317" name="Прямоугольник 10"/>
          <p:cNvSpPr>
            <a:spLocks noChangeArrowheads="1"/>
          </p:cNvSpPr>
          <p:nvPr/>
        </p:nvSpPr>
        <p:spPr bwMode="auto">
          <a:xfrm>
            <a:off x="179512" y="981018"/>
            <a:ext cx="820896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1700" dirty="0">
                <a:latin typeface="Calibri" pitchFamily="34" charset="0"/>
              </a:rPr>
              <a:t>НА РАЗВИТИЕ УЛИЧНО-ДОРОЖНОЙ СЕТИ ВЕЛИКОГО НОВГОРОДА </a:t>
            </a:r>
            <a:endParaRPr lang="ru-RU" sz="1700" dirty="0" smtClean="0">
              <a:latin typeface="Calibri" pitchFamily="34" charset="0"/>
            </a:endParaRPr>
          </a:p>
          <a:p>
            <a:pPr>
              <a:spcAft>
                <a:spcPts val="1200"/>
              </a:spcAft>
            </a:pPr>
            <a:r>
              <a:rPr lang="ru-RU" sz="1700" dirty="0" smtClean="0">
                <a:latin typeface="Calibri" pitchFamily="34" charset="0"/>
              </a:rPr>
              <a:t>БЫЛО </a:t>
            </a:r>
            <a:r>
              <a:rPr lang="ru-RU" sz="1700" dirty="0">
                <a:latin typeface="Calibri" pitchFamily="34" charset="0"/>
              </a:rPr>
              <a:t>НАПРАВЛЕНО </a:t>
            </a:r>
            <a:r>
              <a:rPr lang="ru-RU" sz="1700" dirty="0" smtClean="0">
                <a:latin typeface="Calibri" pitchFamily="34" charset="0"/>
              </a:rPr>
              <a:t>                                                    - </a:t>
            </a:r>
            <a:r>
              <a:rPr lang="ru-RU" sz="1700" b="1" dirty="0" smtClean="0">
                <a:latin typeface="Calibri" pitchFamily="34" charset="0"/>
              </a:rPr>
              <a:t>482,3 </a:t>
            </a:r>
            <a:r>
              <a:rPr lang="ru-RU" sz="1700" b="1" dirty="0">
                <a:latin typeface="Calibri" pitchFamily="34" charset="0"/>
              </a:rPr>
              <a:t>МЛН. РУБЛЕЙ</a:t>
            </a:r>
            <a:endParaRPr lang="ru-RU" sz="1700" dirty="0"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1113" y="1844824"/>
            <a:ext cx="820896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830888" indent="-5653088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1700" dirty="0">
                <a:latin typeface="+mn-lt"/>
                <a:cs typeface="+mn-cs"/>
              </a:rPr>
              <a:t>ОТРЕМОНТИРОВАНО 57 УЧАСТКОВ ДОРОГ                         </a:t>
            </a:r>
            <a:r>
              <a:rPr lang="ru-RU" sz="1700" dirty="0" smtClean="0">
                <a:latin typeface="+mn-lt"/>
                <a:cs typeface="+mn-cs"/>
              </a:rPr>
              <a:t>- </a:t>
            </a:r>
            <a:r>
              <a:rPr lang="ru-RU" sz="1700" b="1" dirty="0">
                <a:latin typeface="+mn-lt"/>
                <a:cs typeface="+mn-cs"/>
              </a:rPr>
              <a:t>29,3</a:t>
            </a:r>
            <a:r>
              <a:rPr lang="ru-RU" sz="1700" dirty="0">
                <a:latin typeface="+mn-lt"/>
                <a:cs typeface="+mn-cs"/>
              </a:rPr>
              <a:t> </a:t>
            </a:r>
            <a:r>
              <a:rPr lang="ru-RU" sz="1700" b="1" dirty="0">
                <a:latin typeface="+mn-lt"/>
                <a:cs typeface="+mn-cs"/>
              </a:rPr>
              <a:t>КМ</a:t>
            </a:r>
          </a:p>
          <a:p>
            <a:pPr marL="5830888" indent="-5653088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1700" dirty="0" smtClean="0">
                <a:latin typeface="+mn-lt"/>
                <a:cs typeface="+mn-cs"/>
              </a:rPr>
              <a:t>ПОСТРОЕНО </a:t>
            </a:r>
            <a:r>
              <a:rPr lang="ru-RU" sz="1700" dirty="0">
                <a:latin typeface="+mn-lt"/>
                <a:cs typeface="+mn-cs"/>
              </a:rPr>
              <a:t>НОВЫХ АВТОМОБИЛЬНЫХ ДОРОГ </a:t>
            </a:r>
            <a:r>
              <a:rPr lang="ru-RU" sz="1700" dirty="0" smtClean="0">
                <a:latin typeface="+mn-lt"/>
                <a:cs typeface="+mn-cs"/>
              </a:rPr>
              <a:t>               </a:t>
            </a:r>
            <a:r>
              <a:rPr lang="ru-RU" sz="1700" dirty="0" smtClean="0">
                <a:latin typeface="+mn-lt"/>
                <a:cs typeface="+mn-cs"/>
              </a:rPr>
              <a:t> -  </a:t>
            </a:r>
            <a:r>
              <a:rPr lang="en-US" sz="1700" b="1" dirty="0" smtClean="0">
                <a:latin typeface="+mn-lt"/>
                <a:cs typeface="+mn-cs"/>
              </a:rPr>
              <a:t>0,9</a:t>
            </a:r>
            <a:r>
              <a:rPr lang="ru-RU" sz="1700" dirty="0" smtClean="0">
                <a:latin typeface="+mn-lt"/>
                <a:cs typeface="+mn-cs"/>
              </a:rPr>
              <a:t> </a:t>
            </a:r>
            <a:r>
              <a:rPr lang="ru-RU" sz="1700" b="1" dirty="0" smtClean="0">
                <a:latin typeface="+mn-lt"/>
                <a:cs typeface="+mn-cs"/>
              </a:rPr>
              <a:t>КМ </a:t>
            </a:r>
            <a:endParaRPr lang="ru-RU" sz="1700" b="1" dirty="0">
              <a:latin typeface="+mn-lt"/>
              <a:cs typeface="+mn-cs"/>
            </a:endParaRPr>
          </a:p>
          <a:p>
            <a:pPr marL="5508000" indent="-5653088" fontAlgn="auto">
              <a:spcBef>
                <a:spcPts val="0"/>
              </a:spcBef>
              <a:spcAft>
                <a:spcPts val="600"/>
              </a:spcAft>
              <a:defRPr/>
            </a:pPr>
            <a:endParaRPr lang="ru-RU" sz="1000" b="1" dirty="0">
              <a:latin typeface="+mn-lt"/>
              <a:cs typeface="+mn-cs"/>
            </a:endParaRPr>
          </a:p>
        </p:txBody>
      </p:sp>
      <p:sp>
        <p:nvSpPr>
          <p:cNvPr id="13319" name="Прямоугольник 12"/>
          <p:cNvSpPr>
            <a:spLocks noChangeArrowheads="1"/>
          </p:cNvSpPr>
          <p:nvPr/>
        </p:nvSpPr>
        <p:spPr bwMode="auto">
          <a:xfrm>
            <a:off x="179512" y="3080279"/>
            <a:ext cx="6552728" cy="877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700" dirty="0">
                <a:latin typeface="Calibri" pitchFamily="34" charset="0"/>
              </a:rPr>
              <a:t>В РАМКАХ СОДЕРЖАНИЯ АВТОМОБИЛЬНЫХ ДОРОГ ВЫПОЛНЕН РЕМОНТ ДОРОЖНОГО ПОКРЫТИЯ (ЯМОЧНЫЙ РЕМОНТ, РЕМОНТ КАРТАМИ) НА ПЛОЩАДИ </a:t>
            </a:r>
            <a:r>
              <a:rPr lang="ru-RU" sz="1700" dirty="0" smtClean="0">
                <a:latin typeface="Calibri" pitchFamily="34" charset="0"/>
              </a:rPr>
              <a:t>                                     -</a:t>
            </a:r>
            <a:r>
              <a:rPr lang="ru-RU" sz="1700" b="1" dirty="0" smtClean="0">
                <a:latin typeface="Calibri" pitchFamily="34" charset="0"/>
              </a:rPr>
              <a:t>23,0</a:t>
            </a:r>
            <a:r>
              <a:rPr lang="ru-RU" sz="1700" dirty="0" smtClean="0">
                <a:latin typeface="Calibri" pitchFamily="34" charset="0"/>
              </a:rPr>
              <a:t> </a:t>
            </a:r>
            <a:r>
              <a:rPr lang="ru-RU" sz="1700" b="1" dirty="0" smtClean="0">
                <a:latin typeface="Calibri" pitchFamily="34" charset="0"/>
              </a:rPr>
              <a:t>ТЫС</a:t>
            </a:r>
            <a:r>
              <a:rPr lang="ru-RU" sz="1700" b="1" dirty="0">
                <a:latin typeface="Calibri" pitchFamily="34" charset="0"/>
              </a:rPr>
              <a:t>. КВ. МЕТРОВ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11113" y="-20638"/>
            <a:ext cx="9166226" cy="8302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СТРОИТЕЛЬСТВО И РЕМОНТ АВТОМОБИЛЬНЫХ ДОРОГ</a:t>
            </a:r>
          </a:p>
          <a:p>
            <a:pPr marL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ВЕЛИКОГО НОВГОРОДА В 2018 ГОДУ</a:t>
            </a:r>
          </a:p>
        </p:txBody>
      </p:sp>
      <p:pic>
        <p:nvPicPr>
          <p:cNvPr id="133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685" y="3443288"/>
            <a:ext cx="2164327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991" y="1484313"/>
            <a:ext cx="2149022" cy="158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07974" y="4340225"/>
            <a:ext cx="3443287" cy="6477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Доля дорог, отвечающих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нормативным требованиям (%)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361922"/>
              </p:ext>
            </p:extLst>
          </p:nvPr>
        </p:nvGraphicFramePr>
        <p:xfrm>
          <a:off x="3888654" y="4365104"/>
          <a:ext cx="2622550" cy="11445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1275"/>
                <a:gridCol w="1311275"/>
              </a:tblGrid>
              <a:tr h="64033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 01.11.2017</a:t>
                      </a:r>
                      <a:endParaRPr lang="ru-RU" sz="1800" dirty="0"/>
                    </a:p>
                  </a:txBody>
                  <a:tcPr marL="91447" marR="91447" marT="45738" marB="45738"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 01.11.2018</a:t>
                      </a:r>
                    </a:p>
                  </a:txBody>
                  <a:tcPr marL="91447" marR="91447" marT="45738" marB="45738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04255">
                <a:tc>
                  <a:txBody>
                    <a:bodyPr/>
                    <a:lstStyle/>
                    <a:p>
                      <a:pPr algn="ctr"/>
                      <a:endParaRPr lang="ru-RU" sz="900" dirty="0" smtClean="0"/>
                    </a:p>
                    <a:p>
                      <a:pPr algn="ctr"/>
                      <a:r>
                        <a:rPr lang="ru-RU" sz="1800" dirty="0" smtClean="0"/>
                        <a:t>60</a:t>
                      </a:r>
                      <a:endParaRPr lang="ru-RU" sz="1800" dirty="0"/>
                    </a:p>
                  </a:txBody>
                  <a:tcPr marL="91447" marR="91447" marT="45738" marB="45738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/>
                    </a:p>
                    <a:p>
                      <a:pPr algn="ctr"/>
                      <a:r>
                        <a:rPr lang="ru-RU" sz="1800" dirty="0" smtClean="0"/>
                        <a:t>70</a:t>
                      </a:r>
                      <a:endParaRPr lang="ru-RU" sz="1800" dirty="0"/>
                    </a:p>
                  </a:txBody>
                  <a:tcPr marL="91447" marR="91447" marT="45738" marB="45738"/>
                </a:tc>
              </a:tr>
            </a:tbl>
          </a:graphicData>
        </a:graphic>
      </p:graphicFrame>
      <p:sp>
        <p:nvSpPr>
          <p:cNvPr id="14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13/29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41" t="12426" r="4648" b="4123"/>
          <a:stretch/>
        </p:blipFill>
        <p:spPr bwMode="auto">
          <a:xfrm>
            <a:off x="27198" y="499470"/>
            <a:ext cx="9144000" cy="5787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Рисунок 1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9144000" cy="4667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000000"/>
                </a:solidFill>
              </a:rPr>
              <a:t>СТРОИТЕЛЬСТВО И ПРОЕКТИРОВАНИЕ  </a:t>
            </a:r>
            <a:r>
              <a:rPr lang="ru-RU" sz="2400" dirty="0" smtClean="0">
                <a:solidFill>
                  <a:srgbClr val="000000"/>
                </a:solidFill>
              </a:rPr>
              <a:t>ДОРОГ В 2019 ГОДУ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27684" name="WordArt 41"/>
          <p:cNvSpPr>
            <a:spLocks noChangeArrowheads="1" noChangeShapeType="1" noTextEdit="1"/>
          </p:cNvSpPr>
          <p:nvPr/>
        </p:nvSpPr>
        <p:spPr bwMode="auto">
          <a:xfrm>
            <a:off x="0" y="1490663"/>
            <a:ext cx="1828800" cy="3079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noFill/>
                <a:latin typeface="+mn-lt"/>
                <a:ea typeface="+mn-lt"/>
                <a:cs typeface="+mn-lt"/>
              </a:rPr>
              <a:t>тротуар</a:t>
            </a:r>
          </a:p>
          <a:p>
            <a:pPr algn="ctr"/>
            <a:r>
              <a:rPr lang="ru-RU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noFill/>
                <a:latin typeface="+mn-lt"/>
                <a:ea typeface="+mn-lt"/>
                <a:cs typeface="+mn-lt"/>
              </a:rPr>
              <a:t>освещение</a:t>
            </a:r>
          </a:p>
        </p:txBody>
      </p:sp>
      <p:pic>
        <p:nvPicPr>
          <p:cNvPr id="2768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14/29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20072" y="692696"/>
            <a:ext cx="1584176" cy="584775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+mn-lt"/>
              </a:rPr>
              <a:t>ул. Щусева</a:t>
            </a:r>
          </a:p>
          <a:p>
            <a:pPr algn="ctr"/>
            <a:r>
              <a:rPr lang="ru-RU" sz="1600" b="1" dirty="0" smtClean="0">
                <a:latin typeface="+mn-lt"/>
              </a:rPr>
              <a:t>(кап. ремонт)</a:t>
            </a:r>
            <a:endParaRPr lang="ru-RU" sz="1600" b="1" dirty="0">
              <a:latin typeface="+mn-lt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4850836" y="692696"/>
            <a:ext cx="369236" cy="292387"/>
          </a:xfrm>
          <a:prstGeom prst="straightConnector1">
            <a:avLst/>
          </a:prstGeom>
          <a:ln w="25400" cmpd="sng">
            <a:solidFill>
              <a:schemeClr val="tx2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220072" y="3708321"/>
            <a:ext cx="1584176" cy="584775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+mn-lt"/>
              </a:rPr>
              <a:t>ул. Великая</a:t>
            </a:r>
          </a:p>
          <a:p>
            <a:pPr algn="ctr"/>
            <a:r>
              <a:rPr lang="ru-RU" sz="1600" b="1" dirty="0" smtClean="0">
                <a:latin typeface="+mn-lt"/>
              </a:rPr>
              <a:t>(велодорожка)</a:t>
            </a:r>
            <a:endParaRPr lang="ru-RU" sz="1600" b="1" dirty="0">
              <a:latin typeface="+mn-lt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flipH="1" flipV="1">
            <a:off x="4599198" y="3221687"/>
            <a:ext cx="602482" cy="486634"/>
          </a:xfrm>
          <a:prstGeom prst="straightConnector1">
            <a:avLst/>
          </a:prstGeom>
          <a:ln w="25400" cmpd="sng">
            <a:solidFill>
              <a:schemeClr val="tx2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79512" y="1124744"/>
            <a:ext cx="2103562" cy="584775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+mn-lt"/>
              </a:rPr>
              <a:t>ул. Зоотехническая</a:t>
            </a:r>
          </a:p>
          <a:p>
            <a:pPr algn="ctr"/>
            <a:r>
              <a:rPr lang="ru-RU" sz="1600" b="1" dirty="0" smtClean="0">
                <a:latin typeface="+mn-lt"/>
              </a:rPr>
              <a:t>(тротуар, освещение)</a:t>
            </a:r>
            <a:endParaRPr lang="ru-RU" sz="1600" b="1" dirty="0">
              <a:latin typeface="+mn-lt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2283074" y="1701995"/>
            <a:ext cx="344487" cy="214836"/>
          </a:xfrm>
          <a:prstGeom prst="straightConnector1">
            <a:avLst/>
          </a:prstGeom>
          <a:ln w="25400" cmpd="sng">
            <a:solidFill>
              <a:schemeClr val="tx2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79512" y="2492896"/>
            <a:ext cx="2103562" cy="584775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+mn-lt"/>
              </a:rPr>
              <a:t>Детская поликлиника</a:t>
            </a:r>
          </a:p>
          <a:p>
            <a:pPr algn="ctr"/>
            <a:r>
              <a:rPr lang="ru-RU" sz="1600" b="1" dirty="0" smtClean="0">
                <a:latin typeface="+mn-lt"/>
              </a:rPr>
              <a:t>(парковка)</a:t>
            </a:r>
            <a:endParaRPr lang="ru-RU" sz="1600" b="1" dirty="0">
              <a:latin typeface="+mn-lt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2283074" y="3077671"/>
            <a:ext cx="272702" cy="144016"/>
          </a:xfrm>
          <a:prstGeom prst="straightConnector1">
            <a:avLst/>
          </a:prstGeom>
          <a:ln w="25400" cmpd="sng">
            <a:solidFill>
              <a:schemeClr val="tx2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79512" y="5148481"/>
            <a:ext cx="2103562" cy="584775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+mn-lt"/>
              </a:rPr>
              <a:t>Юрьевское ш.</a:t>
            </a:r>
          </a:p>
          <a:p>
            <a:pPr algn="ctr"/>
            <a:r>
              <a:rPr lang="ru-RU" sz="1600" b="1" dirty="0" smtClean="0">
                <a:latin typeface="+mn-lt"/>
              </a:rPr>
              <a:t>(реконструкция 2 км)</a:t>
            </a:r>
            <a:endParaRPr lang="ru-RU" sz="1600" b="1" dirty="0">
              <a:latin typeface="+mn-lt"/>
            </a:endParaRPr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2283074" y="5148481"/>
            <a:ext cx="1268164" cy="656783"/>
          </a:xfrm>
          <a:prstGeom prst="straightConnector1">
            <a:avLst/>
          </a:prstGeom>
          <a:ln w="25400" cmpd="sng">
            <a:solidFill>
              <a:schemeClr val="tx2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204742" y="2196153"/>
            <a:ext cx="1599506" cy="584775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+mn-lt"/>
              </a:rPr>
              <a:t>Сырковское ш.</a:t>
            </a:r>
          </a:p>
          <a:p>
            <a:pPr algn="ctr"/>
            <a:r>
              <a:rPr lang="ru-RU" sz="1600" b="1" dirty="0" smtClean="0">
                <a:latin typeface="+mn-lt"/>
              </a:rPr>
              <a:t>(тротуар)</a:t>
            </a:r>
            <a:endParaRPr lang="ru-RU" sz="1600" b="1" dirty="0">
              <a:latin typeface="+mn-lt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 flipH="1" flipV="1">
            <a:off x="3707904" y="1461060"/>
            <a:ext cx="1493776" cy="735093"/>
          </a:xfrm>
          <a:prstGeom prst="straightConnector1">
            <a:avLst/>
          </a:prstGeom>
          <a:ln w="25400" cmpd="sng">
            <a:solidFill>
              <a:schemeClr val="tx2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79512" y="3789040"/>
            <a:ext cx="2103562" cy="584775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+mj-lt"/>
              </a:rPr>
              <a:t>у</a:t>
            </a:r>
            <a:r>
              <a:rPr lang="ru-RU" sz="1600" b="1" dirty="0" smtClean="0">
                <a:latin typeface="+mj-lt"/>
              </a:rPr>
              <a:t>л. Попова</a:t>
            </a:r>
          </a:p>
          <a:p>
            <a:pPr algn="ctr"/>
            <a:r>
              <a:rPr lang="ru-RU" sz="1600" b="1" dirty="0" smtClean="0">
                <a:latin typeface="+mj-lt"/>
              </a:rPr>
              <a:t>(освещение)</a:t>
            </a:r>
            <a:endParaRPr lang="ru-RU" sz="1600" b="1" dirty="0">
              <a:latin typeface="+mj-lt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flipV="1">
            <a:off x="2283074" y="3221687"/>
            <a:ext cx="634082" cy="567353"/>
          </a:xfrm>
          <a:prstGeom prst="straightConnector1">
            <a:avLst/>
          </a:prstGeom>
          <a:ln w="25400" cmpd="sng">
            <a:solidFill>
              <a:schemeClr val="tx2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229597" y="5148481"/>
            <a:ext cx="1584176" cy="584775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+mn-lt"/>
              </a:rPr>
              <a:t>Морозовский проезд</a:t>
            </a:r>
            <a:endParaRPr lang="ru-RU" sz="1600" b="1" dirty="0">
              <a:latin typeface="+mn-lt"/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 flipH="1" flipV="1">
            <a:off x="3275856" y="3581727"/>
            <a:ext cx="1953741" cy="1566754"/>
          </a:xfrm>
          <a:prstGeom prst="straightConnector1">
            <a:avLst/>
          </a:prstGeom>
          <a:ln w="25400" cmpd="sng">
            <a:solidFill>
              <a:schemeClr val="tx2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070874" y="4409817"/>
            <a:ext cx="1916411" cy="1323439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+mj-lt"/>
              </a:rPr>
              <a:t>Жилой район </a:t>
            </a:r>
            <a:r>
              <a:rPr lang="ru-RU" sz="1600" b="1" dirty="0" err="1" smtClean="0">
                <a:latin typeface="+mj-lt"/>
              </a:rPr>
              <a:t>Деревяницы</a:t>
            </a:r>
            <a:endParaRPr lang="ru-RU" sz="1600" b="1" dirty="0" smtClean="0">
              <a:latin typeface="+mj-lt"/>
            </a:endParaRPr>
          </a:p>
          <a:p>
            <a:pPr algn="ctr"/>
            <a:r>
              <a:rPr lang="ru-RU" sz="1600" b="1" dirty="0" smtClean="0">
                <a:latin typeface="+mj-lt"/>
              </a:rPr>
              <a:t>(подъездные пути к земельным участкам под ИЖС)</a:t>
            </a:r>
            <a:endParaRPr lang="ru-RU" sz="1600" b="1" dirty="0">
              <a:latin typeface="+mj-lt"/>
            </a:endParaRPr>
          </a:p>
        </p:txBody>
      </p:sp>
      <p:cxnSp>
        <p:nvCxnSpPr>
          <p:cNvPr id="62" name="Прямая со стрелкой 61"/>
          <p:cNvCxnSpPr/>
          <p:nvPr/>
        </p:nvCxnSpPr>
        <p:spPr>
          <a:xfrm flipH="1">
            <a:off x="5364089" y="1475861"/>
            <a:ext cx="1706784" cy="14802"/>
          </a:xfrm>
          <a:prstGeom prst="straightConnector1">
            <a:avLst/>
          </a:prstGeom>
          <a:ln w="25400" cmpd="sng">
            <a:solidFill>
              <a:schemeClr val="tx2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5201679" y="1388095"/>
            <a:ext cx="220786" cy="205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867" t="24067" r="24320" b="21139"/>
          <a:stretch/>
        </p:blipFill>
        <p:spPr>
          <a:xfrm>
            <a:off x="7070873" y="836712"/>
            <a:ext cx="1916411" cy="2912344"/>
          </a:xfrm>
          <a:prstGeom prst="rect">
            <a:avLst/>
          </a:prstGeom>
          <a:ln w="31750">
            <a:solidFill>
              <a:schemeClr val="tx2"/>
            </a:solidFill>
          </a:ln>
        </p:spPr>
      </p:pic>
      <p:cxnSp>
        <p:nvCxnSpPr>
          <p:cNvPr id="29" name="Прямая со стрелкой 28"/>
          <p:cNvCxnSpPr/>
          <p:nvPr/>
        </p:nvCxnSpPr>
        <p:spPr>
          <a:xfrm>
            <a:off x="8028384" y="3708321"/>
            <a:ext cx="0" cy="680296"/>
          </a:xfrm>
          <a:prstGeom prst="straightConnector1">
            <a:avLst/>
          </a:prstGeom>
          <a:ln w="25400" cmpd="sng">
            <a:solidFill>
              <a:schemeClr val="tx2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20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0" y="93663"/>
            <a:ext cx="9132888" cy="830262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РЕАЛИЗАЦИЯ ПРИОРИТЕТНОГО ПРОЕКТА ПО ФОРМИРОВАНИЮ КОМФОРТНОЙ ГОРОДСКОЙ СРЕДЫ –</a:t>
            </a:r>
            <a:r>
              <a:rPr lang="en-US" alt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alt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ОБЩЕСТВЕННЫЕ ТЕРРИТОРИИ</a:t>
            </a:r>
            <a:endParaRPr lang="ru-RU" altLang="ru-RU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Arial" pitchFamily="34" charset="0"/>
            </a:endParaRPr>
          </a:p>
        </p:txBody>
      </p:sp>
      <p:pic>
        <p:nvPicPr>
          <p:cNvPr id="14342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06240"/>
            <a:ext cx="1743075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11" y="1106240"/>
            <a:ext cx="1622425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269" y="1106239"/>
            <a:ext cx="1793875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TextBox 20"/>
          <p:cNvSpPr txBox="1">
            <a:spLocks noChangeArrowheads="1"/>
          </p:cNvSpPr>
          <p:nvPr/>
        </p:nvSpPr>
        <p:spPr bwMode="auto">
          <a:xfrm>
            <a:off x="2025942" y="2977006"/>
            <a:ext cx="2157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 dirty="0"/>
              <a:t>ПАРК «ЮНОСТИ» </a:t>
            </a:r>
          </a:p>
        </p:txBody>
      </p:sp>
      <p:sp>
        <p:nvSpPr>
          <p:cNvPr id="14346" name="TextBox 21"/>
          <p:cNvSpPr txBox="1">
            <a:spLocks noChangeArrowheads="1"/>
          </p:cNvSpPr>
          <p:nvPr/>
        </p:nvSpPr>
        <p:spPr bwMode="auto">
          <a:xfrm>
            <a:off x="251520" y="2977008"/>
            <a:ext cx="2157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 dirty="0"/>
              <a:t>ПАРК «ЛУГОВОЙ»	</a:t>
            </a:r>
          </a:p>
        </p:txBody>
      </p:sp>
      <p:sp>
        <p:nvSpPr>
          <p:cNvPr id="14347" name="TextBox 22"/>
          <p:cNvSpPr txBox="1">
            <a:spLocks noChangeArrowheads="1"/>
          </p:cNvSpPr>
          <p:nvPr/>
        </p:nvSpPr>
        <p:spPr bwMode="auto">
          <a:xfrm>
            <a:off x="3995390" y="2977009"/>
            <a:ext cx="2736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 dirty="0"/>
              <a:t>СКВЕР ВЕРЯЖСКИЙ</a:t>
            </a:r>
          </a:p>
        </p:txBody>
      </p:sp>
      <p:sp>
        <p:nvSpPr>
          <p:cNvPr id="14348" name="TextBox 23"/>
          <p:cNvSpPr txBox="1">
            <a:spLocks noChangeArrowheads="1"/>
          </p:cNvSpPr>
          <p:nvPr/>
        </p:nvSpPr>
        <p:spPr bwMode="auto">
          <a:xfrm>
            <a:off x="2843808" y="5157192"/>
            <a:ext cx="3146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 dirty="0"/>
              <a:t>ПАРК «30 ЛЕТ ОКТЯБРЯ»</a:t>
            </a:r>
          </a:p>
        </p:txBody>
      </p:sp>
      <p:sp>
        <p:nvSpPr>
          <p:cNvPr id="14349" name="TextBox 24"/>
          <p:cNvSpPr txBox="1">
            <a:spLocks noChangeArrowheads="1"/>
          </p:cNvSpPr>
          <p:nvPr/>
        </p:nvSpPr>
        <p:spPr bwMode="auto">
          <a:xfrm>
            <a:off x="251520" y="5139208"/>
            <a:ext cx="27019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 dirty="0"/>
              <a:t>СКВЕР «ВОДНИКОВ»</a:t>
            </a:r>
          </a:p>
          <a:p>
            <a:r>
              <a:rPr lang="ru-RU" sz="1400" dirty="0"/>
              <a:t>(1-ЫЙ ЭТАП – БЛАГОУСТРОЙСТВА</a:t>
            </a:r>
          </a:p>
          <a:p>
            <a:r>
              <a:rPr lang="ru-RU" sz="1400" dirty="0"/>
              <a:t>СОФИЙСКОЙ НАБЕРЕЖНОЙ</a:t>
            </a:r>
          </a:p>
          <a:p>
            <a:r>
              <a:rPr lang="ru-RU" sz="1400" dirty="0"/>
              <a:t>РЕКИ ВОЛХОВ)</a:t>
            </a:r>
          </a:p>
        </p:txBody>
      </p:sp>
      <p:pic>
        <p:nvPicPr>
          <p:cNvPr id="143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407" y="3440534"/>
            <a:ext cx="2979737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29313" y="1106239"/>
            <a:ext cx="3203575" cy="37548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+mn-lt"/>
                <a:cs typeface="+mn-cs"/>
              </a:rPr>
              <a:t>ВСЕГО НА РЕАЛИЗАЦИЮ ПРОЕКТА НАПРАВЛЕНО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  <a:cs typeface="+mn-cs"/>
              </a:rPr>
              <a:t>2017 ГОД – 88,2 МЛН. РУБЛЕЙ;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  <a:cs typeface="+mn-cs"/>
              </a:rPr>
              <a:t>2018 ГОД – 106,0 МЛН. РУБЛЕЙ, </a:t>
            </a:r>
            <a:endParaRPr lang="ru-RU" sz="14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  <a:cs typeface="+mn-cs"/>
              </a:rPr>
              <a:t>ИЗ НИХ: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  <a:cs typeface="+mn-cs"/>
              </a:rPr>
              <a:t>57,0 МЛН. РУБЛЕЙ – НА ДВОРОВЫЕ ТЕРРИТОРИИ;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  <a:cs typeface="+mn-cs"/>
              </a:rPr>
              <a:t>49,0 МЛН. РУБЛЕЙ - НА ОБЩЕСТВЕННЫЕ ТЕРРИТОРИИ И ПАРК.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+mn-lt"/>
                <a:cs typeface="+mn-cs"/>
              </a:rPr>
              <a:t>КРОМЕ ТОГО, 32,6 МЛН. РУБЛЕЙ НАПРАВЛЕНО НА РАЗРАБОТКУ ПСД:</a:t>
            </a:r>
          </a:p>
          <a:p>
            <a:pPr marL="177800" fontAlgn="auto">
              <a:spcBef>
                <a:spcPts val="0"/>
              </a:spcBef>
              <a:spcAft>
                <a:spcPts val="0"/>
              </a:spcAft>
              <a:tabLst>
                <a:tab pos="82550" algn="l"/>
              </a:tabLst>
              <a:defRPr/>
            </a:pPr>
            <a:r>
              <a:rPr lang="ru-RU" sz="1400" dirty="0">
                <a:latin typeface="+mn-lt"/>
                <a:cs typeface="+mn-cs"/>
              </a:rPr>
              <a:t>РЕКОНСТРУКЦИЯ НАБ. А.НЕВСКОГО, УЛ. ИЛЬИНА И СТРОИТЕЛЬСТВО СОФИЙСКОЙ НАБЕРЕЖНОЙ РЕКИ ВОЛХОВ.                            </a:t>
            </a:r>
          </a:p>
        </p:txBody>
      </p:sp>
      <p:pic>
        <p:nvPicPr>
          <p:cNvPr id="1435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59584"/>
            <a:ext cx="243205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15/29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55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ПРАВИТЕЛЬСТВО НОВГОРОДСКОЙ ОБЛАСТИ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CustomShape 2"/>
          <p:cNvSpPr/>
          <p:nvPr/>
        </p:nvSpPr>
        <p:spPr>
          <a:xfrm>
            <a:off x="8416925" y="6416675"/>
            <a:ext cx="3238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554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88" y="501650"/>
            <a:ext cx="8786812" cy="1004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58" tIns="41930" rIns="83858" bIns="41930" anchor="ctr"/>
          <a:lstStyle/>
          <a:p>
            <a:pPr algn="just" fontAlgn="auto">
              <a:lnSpc>
                <a:spcPts val="1745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500" spc="-37" dirty="0">
              <a:solidFill>
                <a:schemeClr val="tx1"/>
              </a:solidFill>
            </a:endParaRPr>
          </a:p>
        </p:txBody>
      </p:sp>
      <p:sp>
        <p:nvSpPr>
          <p:cNvPr id="15365" name="Прямоугольник 10"/>
          <p:cNvSpPr>
            <a:spLocks noChangeArrowheads="1"/>
          </p:cNvSpPr>
          <p:nvPr/>
        </p:nvSpPr>
        <p:spPr bwMode="auto">
          <a:xfrm>
            <a:off x="5300663" y="5694363"/>
            <a:ext cx="3568700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24" tIns="47813" rIns="95624" bIns="47813">
            <a:spAutoFit/>
          </a:bodyPr>
          <a:lstStyle/>
          <a:p>
            <a:endParaRPr lang="ru-RU" sz="150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50825" y="1919288"/>
            <a:ext cx="8255000" cy="460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7" name="TextBox 36"/>
          <p:cNvSpPr txBox="1">
            <a:spLocks noChangeArrowheads="1"/>
          </p:cNvSpPr>
          <p:nvPr/>
        </p:nvSpPr>
        <p:spPr bwMode="auto">
          <a:xfrm>
            <a:off x="357188" y="1287463"/>
            <a:ext cx="22558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/>
              <a:t>КОЛИЧЕСТВО ДВОРОВЫХ</a:t>
            </a:r>
          </a:p>
          <a:p>
            <a:r>
              <a:rPr lang="ru-RU" sz="1400"/>
              <a:t>ТЕРРИТОРИЙ (ЕД.) – </a:t>
            </a:r>
            <a:r>
              <a:rPr lang="ru-RU" sz="1600" b="1"/>
              <a:t>1 214</a:t>
            </a:r>
          </a:p>
        </p:txBody>
      </p:sp>
      <p:sp>
        <p:nvSpPr>
          <p:cNvPr id="48" name="Овал 47"/>
          <p:cNvSpPr/>
          <p:nvPr/>
        </p:nvSpPr>
        <p:spPr bwMode="auto">
          <a:xfrm>
            <a:off x="3099021" y="1023723"/>
            <a:ext cx="702399" cy="696604"/>
          </a:xfrm>
          <a:prstGeom prst="ellipse">
            <a:avLst/>
          </a:prstGeom>
          <a:noFill/>
          <a:ln w="95250">
            <a:gradFill flip="none" rotWithShape="1">
              <a:gsLst>
                <a:gs pos="0">
                  <a:srgbClr val="002060"/>
                </a:gs>
                <a:gs pos="50000">
                  <a:srgbClr val="0070C0"/>
                </a:gs>
                <a:gs pos="100000">
                  <a:srgbClr val="00B0F0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15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185863"/>
            <a:ext cx="49371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TextBox 34"/>
          <p:cNvSpPr txBox="1">
            <a:spLocks noChangeArrowheads="1"/>
          </p:cNvSpPr>
          <p:nvPr/>
        </p:nvSpPr>
        <p:spPr bwMode="auto">
          <a:xfrm>
            <a:off x="4122738" y="1306513"/>
            <a:ext cx="22240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/>
              <a:t>ПОТРЕБНОСТЬ В БЛАГОУСТРОЙСТВЕ </a:t>
            </a:r>
          </a:p>
        </p:txBody>
      </p:sp>
      <p:sp>
        <p:nvSpPr>
          <p:cNvPr id="15373" name="TextBox 37"/>
          <p:cNvSpPr txBox="1">
            <a:spLocks noChangeArrowheads="1"/>
          </p:cNvSpPr>
          <p:nvPr/>
        </p:nvSpPr>
        <p:spPr bwMode="auto">
          <a:xfrm>
            <a:off x="6180138" y="1246188"/>
            <a:ext cx="8969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C00000"/>
                </a:solidFill>
              </a:rPr>
              <a:t>42,4</a:t>
            </a:r>
            <a:r>
              <a:rPr lang="ru-RU" b="1" dirty="0">
                <a:solidFill>
                  <a:srgbClr val="C00000"/>
                </a:solidFill>
              </a:rPr>
              <a:t>%</a:t>
            </a:r>
          </a:p>
          <a:p>
            <a:r>
              <a:rPr lang="ru-RU" b="1" dirty="0">
                <a:solidFill>
                  <a:srgbClr val="C00000"/>
                </a:solidFill>
              </a:rPr>
              <a:t>516 ед.</a:t>
            </a:r>
          </a:p>
        </p:txBody>
      </p:sp>
      <p:sp>
        <p:nvSpPr>
          <p:cNvPr id="15374" name="TextBox 36"/>
          <p:cNvSpPr txBox="1">
            <a:spLocks noChangeArrowheads="1"/>
          </p:cNvSpPr>
          <p:nvPr/>
        </p:nvSpPr>
        <p:spPr bwMode="auto">
          <a:xfrm>
            <a:off x="2845420" y="2101850"/>
            <a:ext cx="2520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 dirty="0"/>
              <a:t> ОБЪЕМ ФИНАНСИРОВАНИЯ </a:t>
            </a:r>
          </a:p>
          <a:p>
            <a:pPr algn="r"/>
            <a:endParaRPr lang="ru-RU" sz="1400" dirty="0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66700" y="2579688"/>
            <a:ext cx="1751013" cy="3127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83858" tIns="41930" rIns="83858" bIns="4193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</a:rPr>
              <a:t>2017 год</a:t>
            </a:r>
          </a:p>
        </p:txBody>
      </p:sp>
      <p:sp>
        <p:nvSpPr>
          <p:cNvPr id="15376" name="Прямоугольник 2"/>
          <p:cNvSpPr>
            <a:spLocks noChangeArrowheads="1"/>
          </p:cNvSpPr>
          <p:nvPr/>
        </p:nvSpPr>
        <p:spPr bwMode="auto">
          <a:xfrm>
            <a:off x="2858095" y="2584450"/>
            <a:ext cx="1833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b="1">
                <a:solidFill>
                  <a:srgbClr val="C00000"/>
                </a:solidFill>
                <a:latin typeface="Calibri" pitchFamily="34" charset="0"/>
              </a:rPr>
              <a:t>56,5 МЛН.РУБ.</a:t>
            </a:r>
            <a:endParaRPr lang="ru-RU">
              <a:latin typeface="Calibri" pitchFamily="34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266700" y="3105150"/>
            <a:ext cx="1751013" cy="31432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83858" tIns="41930" rIns="83858" bIns="4193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</a:rPr>
              <a:t>2018 год</a:t>
            </a:r>
          </a:p>
        </p:txBody>
      </p:sp>
      <p:sp>
        <p:nvSpPr>
          <p:cNvPr id="15378" name="Прямоугольник 58"/>
          <p:cNvSpPr>
            <a:spLocks noChangeArrowheads="1"/>
          </p:cNvSpPr>
          <p:nvPr/>
        </p:nvSpPr>
        <p:spPr bwMode="auto">
          <a:xfrm>
            <a:off x="2858095" y="3111500"/>
            <a:ext cx="1833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b="1" dirty="0">
                <a:solidFill>
                  <a:srgbClr val="C00000"/>
                </a:solidFill>
                <a:latin typeface="Calibri" pitchFamily="34" charset="0"/>
              </a:rPr>
              <a:t>56,0 МЛН.РУБ.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15379" name="TextBox 34"/>
          <p:cNvSpPr txBox="1">
            <a:spLocks noChangeArrowheads="1"/>
          </p:cNvSpPr>
          <p:nvPr/>
        </p:nvSpPr>
        <p:spPr bwMode="auto">
          <a:xfrm>
            <a:off x="6699051" y="1997075"/>
            <a:ext cx="3057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400" dirty="0"/>
              <a:t>МЕРОПРИЯТИЯ ПО БЛАГОУСТРОЙСТВУ</a:t>
            </a:r>
          </a:p>
        </p:txBody>
      </p:sp>
      <p:sp>
        <p:nvSpPr>
          <p:cNvPr id="15380" name="Прямоугольник 62"/>
          <p:cNvSpPr>
            <a:spLocks noChangeArrowheads="1"/>
          </p:cNvSpPr>
          <p:nvPr/>
        </p:nvSpPr>
        <p:spPr bwMode="auto">
          <a:xfrm>
            <a:off x="6730503" y="2651125"/>
            <a:ext cx="1004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b="1" dirty="0">
                <a:solidFill>
                  <a:srgbClr val="C00000"/>
                </a:solidFill>
                <a:latin typeface="Calibri" pitchFamily="34" charset="0"/>
              </a:rPr>
              <a:t>58 ЕД. </a:t>
            </a:r>
            <a:endParaRPr lang="ru-RU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5381" name="Прямоугольник 63"/>
          <p:cNvSpPr>
            <a:spLocks noChangeArrowheads="1"/>
          </p:cNvSpPr>
          <p:nvPr/>
        </p:nvSpPr>
        <p:spPr bwMode="auto">
          <a:xfrm>
            <a:off x="6738441" y="3111500"/>
            <a:ext cx="1577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b="1" dirty="0">
                <a:solidFill>
                  <a:srgbClr val="C00000"/>
                </a:solidFill>
                <a:latin typeface="Calibri" pitchFamily="34" charset="0"/>
              </a:rPr>
              <a:t>43 ЕД.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15382" name="Прямоугольник 67"/>
          <p:cNvSpPr>
            <a:spLocks noChangeArrowheads="1"/>
          </p:cNvSpPr>
          <p:nvPr/>
        </p:nvSpPr>
        <p:spPr bwMode="auto">
          <a:xfrm>
            <a:off x="2843808" y="3700463"/>
            <a:ext cx="1690687" cy="369332"/>
          </a:xfrm>
          <a:prstGeom prst="rect">
            <a:avLst/>
          </a:prstGeom>
          <a:ln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altLang="ru-RU" b="1" dirty="0" smtClean="0">
                <a:solidFill>
                  <a:srgbClr val="C00000"/>
                </a:solidFill>
                <a:latin typeface="Calibri" pitchFamily="34" charset="0"/>
              </a:rPr>
              <a:t>63,8 МЛН.РУБ</a:t>
            </a:r>
            <a:r>
              <a:rPr lang="ru-RU" altLang="ru-RU" b="1" dirty="0">
                <a:solidFill>
                  <a:srgbClr val="C00000"/>
                </a:solidFill>
                <a:latin typeface="Calibri" pitchFamily="34" charset="0"/>
              </a:rPr>
              <a:t>.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15383" name="Прямоугольник 68"/>
          <p:cNvSpPr>
            <a:spLocks noChangeArrowheads="1"/>
          </p:cNvSpPr>
          <p:nvPr/>
        </p:nvSpPr>
        <p:spPr bwMode="auto">
          <a:xfrm>
            <a:off x="6738441" y="3629025"/>
            <a:ext cx="1166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b="1" dirty="0" smtClean="0">
                <a:solidFill>
                  <a:srgbClr val="C00000"/>
                </a:solidFill>
                <a:latin typeface="Calibri" pitchFamily="34" charset="0"/>
              </a:rPr>
              <a:t>60 </a:t>
            </a:r>
            <a:r>
              <a:rPr lang="ru-RU" altLang="ru-RU" b="1" dirty="0">
                <a:solidFill>
                  <a:srgbClr val="C00000"/>
                </a:solidFill>
                <a:latin typeface="Calibri" pitchFamily="34" charset="0"/>
              </a:rPr>
              <a:t>ЕД. </a:t>
            </a:r>
            <a:endParaRPr lang="ru-RU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5384" name="TextBox 37"/>
          <p:cNvSpPr txBox="1">
            <a:spLocks noChangeArrowheads="1"/>
          </p:cNvSpPr>
          <p:nvPr/>
        </p:nvSpPr>
        <p:spPr bwMode="auto">
          <a:xfrm>
            <a:off x="6034088" y="3598863"/>
            <a:ext cx="238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5" name="TextBox 4"/>
          <p:cNvSpPr txBox="1">
            <a:spLocks noChangeArrowheads="1"/>
          </p:cNvSpPr>
          <p:nvPr/>
        </p:nvSpPr>
        <p:spPr bwMode="auto">
          <a:xfrm>
            <a:off x="0" y="71438"/>
            <a:ext cx="9144000" cy="830997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РЕАЛИЗАЦИЯ ПРИОРИТЕТНОГО ПРОЕКТА ПО ФОРМИРОВАНИЮ КОМФОРТНОЙ ГОРОДСКОЙ СРЕДЫ -</a:t>
            </a:r>
            <a:r>
              <a:rPr lang="en-US" alt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alt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ДВОРОВЫЕ ТЕРРИТОРИИ</a:t>
            </a:r>
            <a:endParaRPr lang="ru-RU" altLang="ru-RU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Arial" pitchFamily="34" charset="0"/>
            </a:endParaRPr>
          </a:p>
        </p:txBody>
      </p:sp>
      <p:pic>
        <p:nvPicPr>
          <p:cNvPr id="15387" name="Рисунок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0775"/>
            <a:ext cx="91535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pic>
        <p:nvPicPr>
          <p:cNvPr id="1538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29460"/>
            <a:ext cx="3240088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74" y="4329461"/>
            <a:ext cx="2064678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236" y="4329460"/>
            <a:ext cx="2063306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2" name="Прямоугольник 1"/>
          <p:cNvSpPr>
            <a:spLocks noChangeArrowheads="1"/>
          </p:cNvSpPr>
          <p:nvPr/>
        </p:nvSpPr>
        <p:spPr bwMode="auto">
          <a:xfrm>
            <a:off x="5749925" y="922338"/>
            <a:ext cx="1449388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700">
                <a:latin typeface="Calibri" pitchFamily="34" charset="0"/>
              </a:rPr>
              <a:t>на 01.01.2017</a:t>
            </a:r>
          </a:p>
        </p:txBody>
      </p:sp>
      <p:sp>
        <p:nvSpPr>
          <p:cNvPr id="15393" name="Прямоугольник 32"/>
          <p:cNvSpPr>
            <a:spLocks noChangeArrowheads="1"/>
          </p:cNvSpPr>
          <p:nvPr/>
        </p:nvSpPr>
        <p:spPr bwMode="auto">
          <a:xfrm>
            <a:off x="7439025" y="920750"/>
            <a:ext cx="1449388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700">
                <a:latin typeface="Calibri" pitchFamily="34" charset="0"/>
              </a:rPr>
              <a:t>на 01.01.2019</a:t>
            </a:r>
          </a:p>
        </p:txBody>
      </p:sp>
      <p:sp>
        <p:nvSpPr>
          <p:cNvPr id="15394" name="TextBox 37"/>
          <p:cNvSpPr txBox="1">
            <a:spLocks noChangeArrowheads="1"/>
          </p:cNvSpPr>
          <p:nvPr/>
        </p:nvSpPr>
        <p:spPr bwMode="auto">
          <a:xfrm>
            <a:off x="7794625" y="1239838"/>
            <a:ext cx="896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C00000"/>
                </a:solidFill>
              </a:rPr>
              <a:t>34,2%</a:t>
            </a:r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415 ед.</a:t>
            </a:r>
          </a:p>
        </p:txBody>
      </p:sp>
      <p:pic>
        <p:nvPicPr>
          <p:cNvPr id="1539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16/29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50825" y="3684672"/>
            <a:ext cx="1751013" cy="31432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83858" tIns="41930" rIns="83858" bIns="4193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schemeClr val="tx1"/>
                </a:solidFill>
              </a:rPr>
              <a:t>2019 </a:t>
            </a:r>
            <a:r>
              <a:rPr lang="ru-RU" sz="1500" dirty="0">
                <a:solidFill>
                  <a:schemeClr val="tx1"/>
                </a:solidFill>
              </a:rPr>
              <a:t>год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228600"/>
            <a:ext cx="914400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РАССЕЛЕНИЕ АВАРИЙНОГО ЖИЛИЩНОГО ФОНДА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323850" y="1052513"/>
            <a:ext cx="4243388" cy="38814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prstClr val="black"/>
                </a:solidFill>
                <a:ea typeface="+mj-ea"/>
                <a:cs typeface="Times New Roman" pitchFamily="18" charset="0"/>
              </a:rPr>
              <a:t>ЗАВЕРШЕНО РАССЕЛЕНИЕ ЖИЛОГО ДОМА </a:t>
            </a:r>
            <a:r>
              <a:rPr lang="en-US" sz="1600" dirty="0" smtClean="0">
                <a:solidFill>
                  <a:prstClr val="black"/>
                </a:solidFill>
                <a:ea typeface="+mj-ea"/>
                <a:cs typeface="Times New Roman" pitchFamily="18" charset="0"/>
              </a:rPr>
              <a:t>49/1</a:t>
            </a:r>
            <a:r>
              <a:rPr lang="ru-RU" sz="1600" dirty="0" smtClean="0">
                <a:solidFill>
                  <a:prstClr val="black"/>
                </a:solidFill>
                <a:ea typeface="+mj-ea"/>
                <a:cs typeface="Times New Roman" pitchFamily="18" charset="0"/>
              </a:rPr>
              <a:t> ПО УЛ. ОРЛОВСКОЙ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dirty="0" smtClean="0">
                <a:solidFill>
                  <a:prstClr val="black"/>
                </a:solidFill>
                <a:ea typeface="+mj-ea"/>
                <a:cs typeface="Times New Roman" pitchFamily="18" charset="0"/>
              </a:rPr>
              <a:t>___________________________________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200" dirty="0" smtClean="0">
              <a:solidFill>
                <a:prstClr val="black"/>
              </a:solidFill>
              <a:ea typeface="+mj-ea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cs typeface="Times New Roman" pitchFamily="18" charset="0"/>
              </a:rPr>
              <a:t>ПРЕДОСТАВЛЕНО 7 ЖИЛЫХ ПОМЕЩЕНИЙ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200" dirty="0" smtClean="0"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cs typeface="Times New Roman" pitchFamily="18" charset="0"/>
              </a:rPr>
              <a:t>ПЕРЕСЕЛЕНО 21 ЧЕЛОВЕК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dirty="0" smtClean="0">
                <a:cs typeface="Times New Roman" pitchFamily="18" charset="0"/>
              </a:rPr>
              <a:t>___________________________________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200" dirty="0" smtClean="0"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cs typeface="Times New Roman" pitchFamily="18" charset="0"/>
              </a:rPr>
              <a:t>ПЕРЕСЕЛЕНИЕ ГРАЖДАН ПРОИЗВОДИЛОСЬ В ЖИЛЫЕ ПОМЕЩЕНИЯ ИЗ ОСВОБОДИВШЕГОСЯ МУНИЦИПАЛЬНОГО ЖИЛИЩНОГО ФОНДА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336550" y="4797425"/>
            <a:ext cx="8497888" cy="10763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+mn-lt"/>
                <a:cs typeface="Times New Roman" pitchFamily="18" charset="0"/>
              </a:rPr>
              <a:t>В РАМКАХ НОВОЙ РЕГИОНАЛЬНОЙ АДРЕСНОЙ ПРОГРАММЫ «ПЕРЕСЕЛЕНИЕ ГРАЖДАН, ПРОЖИВАЮЩИХ НА ТЕРРИТОРИИ НОВГОРОДСКОЙ ОБЛАСТИ, ИЗ АВАРИЙНОГО ЖИЛИЩНОГО ФОНДА В 2019 - 2024 ГОДАХ» ПЛАНИРУЕТСЯ РАССЕЛЕНИЕ 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8</a:t>
            </a:r>
            <a:r>
              <a:rPr lang="ru-RU" sz="1600" dirty="0" smtClean="0">
                <a:latin typeface="+mn-lt"/>
                <a:cs typeface="Times New Roman" pitchFamily="18" charset="0"/>
              </a:rPr>
              <a:t> МНОГОКВАРТИРНЫХ ЖИЛЫХ ДОМОВ, ПРИЗНАННЫХ АВАРИЙНЫМИ</a:t>
            </a:r>
            <a:endParaRPr lang="ru-RU" sz="1600" dirty="0">
              <a:latin typeface="+mn-lt"/>
              <a:cs typeface="Times New Roman" pitchFamily="18" charset="0"/>
            </a:endParaRPr>
          </a:p>
        </p:txBody>
      </p:sp>
      <p:pic>
        <p:nvPicPr>
          <p:cNvPr id="174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17/29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1268760"/>
            <a:ext cx="381000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307975" y="212626"/>
            <a:ext cx="8728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 dirty="0">
                <a:solidFill>
                  <a:srgbClr val="404040"/>
                </a:solidFill>
              </a:rPr>
              <a:t>КАПИТАЛЬНЫЙ РЕМОНТ МКД В ЦЕЛЯХ ПРЕДОТВРАЩЕНИЯ АВАРИЙНЫХ И ЧРЕЗВЫЧАЙНЫХ СИТУАЦИЙ</a:t>
            </a:r>
          </a:p>
          <a:p>
            <a:r>
              <a:rPr lang="ru-RU" sz="2400" dirty="0">
                <a:solidFill>
                  <a:srgbClr val="404040"/>
                </a:solidFill>
              </a:rPr>
              <a:t>(ПРОБЛЕМА СВАЙНЫХ ФУНДАМЕНТОВ) </a:t>
            </a:r>
          </a:p>
        </p:txBody>
      </p:sp>
      <p:pic>
        <p:nvPicPr>
          <p:cNvPr id="1843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89363"/>
            <a:ext cx="2952328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Box 2"/>
          <p:cNvSpPr txBox="1">
            <a:spLocks noChangeArrowheads="1"/>
          </p:cNvSpPr>
          <p:nvPr/>
        </p:nvSpPr>
        <p:spPr bwMode="auto">
          <a:xfrm>
            <a:off x="109538" y="3189288"/>
            <a:ext cx="903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/>
              <a:t>Первоочередная потребность в ремонте </a:t>
            </a:r>
            <a:r>
              <a:rPr lang="ru-RU" sz="2000" b="1"/>
              <a:t>6 МКД</a:t>
            </a:r>
            <a:r>
              <a:rPr lang="ru-RU" sz="2000"/>
              <a:t> на общую сумму </a:t>
            </a:r>
            <a:r>
              <a:rPr lang="ru-RU" sz="2000" b="1">
                <a:solidFill>
                  <a:srgbClr val="FF0000"/>
                </a:solidFill>
              </a:rPr>
              <a:t>315, 7 млн. руб</a:t>
            </a:r>
            <a:r>
              <a:rPr lang="ru-RU" sz="200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1844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493143"/>
            <a:ext cx="78517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Прямоугольник 12"/>
          <p:cNvSpPr>
            <a:spLocks noChangeArrowheads="1"/>
          </p:cNvSpPr>
          <p:nvPr/>
        </p:nvSpPr>
        <p:spPr bwMode="auto">
          <a:xfrm>
            <a:off x="3925889" y="3820021"/>
            <a:ext cx="4967286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600" i="1" dirty="0">
                <a:latin typeface="Calibri" pitchFamily="34" charset="0"/>
              </a:rPr>
              <a:t>распоряжение Администрации Великого Новгорода № 274рг от 31.01.1996 г.</a:t>
            </a:r>
          </a:p>
          <a:p>
            <a:pPr algn="just">
              <a:spcBef>
                <a:spcPts val="600"/>
              </a:spcBef>
            </a:pPr>
            <a:r>
              <a:rPr lang="ru-RU" sz="1600" i="1" dirty="0">
                <a:latin typeface="Calibri" pitchFamily="34" charset="0"/>
              </a:rPr>
              <a:t>"О мерах по ликвидации аварийного состояния зданий и сооружений, подверженных щелочной коррозии"</a:t>
            </a:r>
          </a:p>
        </p:txBody>
      </p:sp>
      <p:pic>
        <p:nvPicPr>
          <p:cNvPr id="1844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18/29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9461" name="Прямоугольник 5"/>
          <p:cNvSpPr>
            <a:spLocks noChangeArrowheads="1"/>
          </p:cNvSpPr>
          <p:nvPr/>
        </p:nvSpPr>
        <p:spPr bwMode="auto">
          <a:xfrm>
            <a:off x="0" y="87313"/>
            <a:ext cx="9144000" cy="461962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Calibri" pitchFamily="34" charset="0"/>
              </a:rPr>
              <a:t>ИСПОЛНЕНИЕ СУДЕБНЫХ </a:t>
            </a:r>
            <a:r>
              <a:rPr lang="ru-RU" sz="2400" dirty="0" smtClean="0">
                <a:latin typeface="Calibri" pitchFamily="34" charset="0"/>
              </a:rPr>
              <a:t>РЕШЕНИЙ </a:t>
            </a:r>
            <a:endParaRPr lang="ru-RU" sz="2400" dirty="0">
              <a:latin typeface="Calibri" pitchFamily="34" charset="0"/>
            </a:endParaRPr>
          </a:p>
        </p:txBody>
      </p:sp>
      <p:sp>
        <p:nvSpPr>
          <p:cNvPr id="19462" name="Прямоугольник 6"/>
          <p:cNvSpPr>
            <a:spLocks noChangeArrowheads="1"/>
          </p:cNvSpPr>
          <p:nvPr/>
        </p:nvSpPr>
        <p:spPr bwMode="auto">
          <a:xfrm>
            <a:off x="3587105" y="788690"/>
            <a:ext cx="2929111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Times New Roman" pitchFamily="18" charset="0"/>
              </a:rPr>
              <a:t>2015 г. – 71,48 млн. рублей </a:t>
            </a:r>
          </a:p>
          <a:p>
            <a:r>
              <a:rPr lang="ru-RU" b="1" dirty="0">
                <a:latin typeface="Calibri" pitchFamily="34" charset="0"/>
                <a:cs typeface="Times New Roman" pitchFamily="18" charset="0"/>
              </a:rPr>
              <a:t>2016 г. – 93,07 млн. рублей </a:t>
            </a:r>
          </a:p>
          <a:p>
            <a:r>
              <a:rPr lang="ru-RU" b="1" dirty="0">
                <a:latin typeface="Calibri" pitchFamily="34" charset="0"/>
                <a:cs typeface="Times New Roman" pitchFamily="18" charset="0"/>
              </a:rPr>
              <a:t>2017 г. – 39,98 млн. рублей</a:t>
            </a:r>
          </a:p>
          <a:p>
            <a:r>
              <a:rPr lang="ru-RU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2018 г. -   19,02 млн. рублей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323875" y="781050"/>
            <a:ext cx="2447925" cy="3698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  <a:cs typeface="Times New Roman" pitchFamily="18" charset="0"/>
              </a:rPr>
              <a:t>Финансирование:</a:t>
            </a:r>
            <a:endParaRPr lang="ru-RU" dirty="0">
              <a:latin typeface="+mn-lt"/>
              <a:cs typeface="Times New Roman" pitchFamily="18" charset="0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707904" y="4838700"/>
            <a:ext cx="2447925" cy="4619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+mn-lt"/>
                <a:cs typeface="Times New Roman" pitchFamily="18" charset="0"/>
              </a:rPr>
              <a:t>Потребность:</a:t>
            </a:r>
            <a:endParaRPr lang="ru-RU" sz="2400" dirty="0">
              <a:latin typeface="+mn-lt"/>
              <a:cs typeface="Times New Roman" pitchFamily="18" charset="0"/>
            </a:endParaRPr>
          </a:p>
        </p:txBody>
      </p:sp>
      <p:sp>
        <p:nvSpPr>
          <p:cNvPr id="19465" name="TextBox 10"/>
          <p:cNvSpPr txBox="1">
            <a:spLocks noChangeArrowheads="1"/>
          </p:cNvSpPr>
          <p:nvPr/>
        </p:nvSpPr>
        <p:spPr bwMode="auto">
          <a:xfrm>
            <a:off x="3707904" y="5300663"/>
            <a:ext cx="5245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 dirty="0">
                <a:solidFill>
                  <a:srgbClr val="FF0000"/>
                </a:solidFill>
                <a:cs typeface="Times New Roman" pitchFamily="18" charset="0"/>
              </a:rPr>
              <a:t>651,1 млн. рублей</a:t>
            </a:r>
          </a:p>
          <a:p>
            <a:r>
              <a:rPr lang="ru-RU" sz="2000" b="1" dirty="0">
                <a:cs typeface="Times New Roman" pitchFamily="18" charset="0"/>
              </a:rPr>
              <a:t>на исполнение 188 судебных решений</a:t>
            </a:r>
          </a:p>
        </p:txBody>
      </p:sp>
      <p:pic>
        <p:nvPicPr>
          <p:cNvPr id="1946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921841"/>
            <a:ext cx="2233612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4221163"/>
            <a:ext cx="1887537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42888" y="1960563"/>
            <a:ext cx="8847137" cy="2616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255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+mn-lt"/>
                <a:cs typeface="+mn-cs"/>
              </a:rPr>
              <a:t>В 2018 ГОДУ ВЫПОЛНЕНО: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6"/>
              </a:buBlip>
              <a:defRPr/>
            </a:pPr>
            <a:r>
              <a:rPr lang="ru-RU" dirty="0">
                <a:latin typeface="+mn-lt"/>
                <a:cs typeface="Times New Roman" pitchFamily="18" charset="0"/>
              </a:rPr>
              <a:t>капитальный ремонт </a:t>
            </a:r>
            <a:r>
              <a:rPr lang="en-US" dirty="0">
                <a:latin typeface="+mn-lt"/>
                <a:cs typeface="Times New Roman" pitchFamily="18" charset="0"/>
              </a:rPr>
              <a:t>3</a:t>
            </a:r>
            <a:r>
              <a:rPr lang="ru-RU" dirty="0">
                <a:latin typeface="+mn-lt"/>
                <a:cs typeface="Times New Roman" pitchFamily="18" charset="0"/>
              </a:rPr>
              <a:t> МКД</a:t>
            </a:r>
          </a:p>
          <a:p>
            <a:pPr indent="2730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Times New Roman" pitchFamily="18" charset="0"/>
              </a:rPr>
              <a:t>(</a:t>
            </a:r>
            <a:r>
              <a:rPr lang="en-US" dirty="0">
                <a:latin typeface="+mn-lt"/>
                <a:cs typeface="Times New Roman" pitchFamily="18" charset="0"/>
              </a:rPr>
              <a:t>3 </a:t>
            </a:r>
            <a:r>
              <a:rPr lang="ru-RU" dirty="0">
                <a:latin typeface="+mn-lt"/>
                <a:cs typeface="Times New Roman" pitchFamily="18" charset="0"/>
              </a:rPr>
              <a:t>решения суда будут выполнены частично)</a:t>
            </a:r>
          </a:p>
          <a:p>
            <a:pPr marL="285750" indent="-285750" algn="just" fontAlgn="auto">
              <a:spcBef>
                <a:spcPts val="600"/>
              </a:spcBef>
              <a:spcAft>
                <a:spcPts val="0"/>
              </a:spcAft>
              <a:buFontTx/>
              <a:buBlip>
                <a:blip r:embed="rId6"/>
              </a:buBlip>
              <a:defRPr/>
            </a:pPr>
            <a:r>
              <a:rPr lang="ru-RU" dirty="0">
                <a:latin typeface="+mn-lt"/>
                <a:cs typeface="Times New Roman" pitchFamily="18" charset="0"/>
              </a:rPr>
              <a:t>оплата исполнительных листов по 5 МКД, собственники которых выполнили капитальный ремонт самостоятельно и взыскали затраченные на ремонт средства через суд – 7, 29 млн. рублей</a:t>
            </a:r>
          </a:p>
          <a:p>
            <a:pPr marL="285750" indent="-285750" algn="just" fontAlgn="auto">
              <a:spcBef>
                <a:spcPts val="600"/>
              </a:spcBef>
              <a:spcAft>
                <a:spcPts val="0"/>
              </a:spcAft>
              <a:buFontTx/>
              <a:buBlip>
                <a:blip r:embed="rId6"/>
              </a:buBlip>
              <a:defRPr/>
            </a:pPr>
            <a:r>
              <a:rPr lang="ru-RU" dirty="0">
                <a:latin typeface="+mn-lt"/>
                <a:cs typeface="Times New Roman" pitchFamily="18" charset="0"/>
              </a:rPr>
              <a:t>произведена оплата кредиторской задолженности 5,9 млн. рублей</a:t>
            </a:r>
          </a:p>
          <a:p>
            <a:pPr marL="285750" indent="-285750" algn="just" fontAlgn="auto">
              <a:spcBef>
                <a:spcPts val="600"/>
              </a:spcBef>
              <a:spcAft>
                <a:spcPts val="0"/>
              </a:spcAft>
              <a:buFontTx/>
              <a:buBlip>
                <a:blip r:embed="rId6"/>
              </a:buBlip>
              <a:defRPr/>
            </a:pPr>
            <a:endParaRPr lang="ru-RU" dirty="0">
              <a:latin typeface="+mn-lt"/>
              <a:cs typeface="Times New Roman" pitchFamily="18" charset="0"/>
            </a:endParaRPr>
          </a:p>
        </p:txBody>
      </p:sp>
      <p:pic>
        <p:nvPicPr>
          <p:cNvPr id="1946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19/29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30725" name="Прямоугольник 5"/>
          <p:cNvSpPr>
            <a:spLocks noChangeArrowheads="1"/>
          </p:cNvSpPr>
          <p:nvPr/>
        </p:nvSpPr>
        <p:spPr bwMode="auto">
          <a:xfrm>
            <a:off x="3914487" y="1052736"/>
            <a:ext cx="567544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Строительство насосной станции третьего подъема</a:t>
            </a:r>
          </a:p>
          <a:p>
            <a:r>
              <a:rPr lang="ru-RU" dirty="0" smtClean="0">
                <a:latin typeface="Calibri" pitchFamily="34" charset="0"/>
              </a:rPr>
              <a:t>и магистральной сети хозяйственно-питьевого водопровода.</a:t>
            </a:r>
          </a:p>
          <a:p>
            <a:endParaRPr lang="ru-RU" dirty="0" smtClean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Общий объем финансирования – 212,6 млн. рублей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12" y="1113457"/>
            <a:ext cx="3368388" cy="221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123825"/>
            <a:ext cx="91440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МОДЕРНИЗАЦИЯ ИНЖЕНЕРНОЙ СЕТИ </a:t>
            </a:r>
            <a:r>
              <a:rPr lang="ru-RU" sz="2400" dirty="0" smtClean="0">
                <a:cs typeface="Calibri" pitchFamily="34" charset="0"/>
              </a:rPr>
              <a:t>И СОДЕРЖАНИЕ </a:t>
            </a:r>
            <a:r>
              <a:rPr lang="ru-RU" sz="2400" dirty="0">
                <a:cs typeface="Calibri" pitchFamily="34" charset="0"/>
              </a:rPr>
              <a:t>ЛИВНЕВОЙ </a:t>
            </a:r>
            <a:r>
              <a:rPr lang="ru-RU" sz="2400" dirty="0" smtClean="0">
                <a:cs typeface="Calibri" pitchFamily="34" charset="0"/>
              </a:rPr>
              <a:t>КАНАЛИЗАЦИИ ВЕЛИКОГО </a:t>
            </a:r>
            <a:r>
              <a:rPr lang="ru-RU" sz="2400" dirty="0">
                <a:cs typeface="Calibri" pitchFamily="34" charset="0"/>
              </a:rPr>
              <a:t>НОВГОРОДА </a:t>
            </a:r>
          </a:p>
        </p:txBody>
      </p:sp>
      <p:pic>
        <p:nvPicPr>
          <p:cNvPr id="307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20/29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" name="Picture 2" descr="C:\Documents and Settings\bse\Рабочий стол\Быстров\Доклад\Доклад МЭРА\1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446" y="2697874"/>
            <a:ext cx="3414554" cy="1595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5"/>
          <p:cNvSpPr txBox="1">
            <a:spLocks/>
          </p:cNvSpPr>
          <p:nvPr/>
        </p:nvSpPr>
        <p:spPr bwMode="auto">
          <a:xfrm>
            <a:off x="441612" y="3501008"/>
            <a:ext cx="5048334" cy="90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dirty="0" smtClean="0"/>
              <a:t>В </a:t>
            </a:r>
            <a:r>
              <a:rPr lang="ru-RU" dirty="0"/>
              <a:t>2016 - 2018 годах МУП «Новгородский водоканал» передано в </a:t>
            </a:r>
            <a:r>
              <a:rPr lang="ru-RU" dirty="0" smtClean="0"/>
              <a:t>ведение более </a:t>
            </a:r>
            <a:r>
              <a:rPr lang="ru-RU" dirty="0"/>
              <a:t>243 км сетей ливневой канализации.</a:t>
            </a:r>
          </a:p>
        </p:txBody>
      </p:sp>
      <p:sp>
        <p:nvSpPr>
          <p:cNvPr id="16" name="Прямоугольник 9"/>
          <p:cNvSpPr>
            <a:spLocks noChangeArrowheads="1"/>
          </p:cNvSpPr>
          <p:nvPr/>
        </p:nvSpPr>
        <p:spPr bwMode="auto">
          <a:xfrm>
            <a:off x="441611" y="4408190"/>
            <a:ext cx="8679401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>
                <a:latin typeface="Calibri" pitchFamily="34" charset="0"/>
              </a:rPr>
              <a:t>В </a:t>
            </a:r>
            <a:r>
              <a:rPr lang="ru-RU" dirty="0">
                <a:latin typeface="Calibri" pitchFamily="34" charset="0"/>
              </a:rPr>
              <a:t>рамках содержания сетей ливневой канализации в 2018 году:</a:t>
            </a:r>
          </a:p>
          <a:p>
            <a:pPr marL="641350" indent="-285750"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</a:rPr>
              <a:t>проведена прочистка  и промывка 28 км сетей; </a:t>
            </a:r>
          </a:p>
          <a:p>
            <a:pPr marL="641350" indent="-285750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</a:rPr>
              <a:t>выполнены работы по ремонту 429 </a:t>
            </a:r>
            <a:r>
              <a:rPr lang="ru-RU" dirty="0" smtClean="0">
                <a:latin typeface="Calibri" pitchFamily="34" charset="0"/>
              </a:rPr>
              <a:t>колодцев;</a:t>
            </a:r>
          </a:p>
          <a:p>
            <a:pPr marL="641350" indent="-285750"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выполнены </a:t>
            </a:r>
            <a:r>
              <a:rPr lang="ru-RU" dirty="0">
                <a:latin typeface="Calibri" pitchFamily="34" charset="0"/>
              </a:rPr>
              <a:t>работы по замене </a:t>
            </a:r>
            <a:r>
              <a:rPr lang="ru-RU" dirty="0" smtClean="0">
                <a:latin typeface="Calibri" pitchFamily="34" charset="0"/>
              </a:rPr>
              <a:t>участков ливневой </a:t>
            </a:r>
            <a:r>
              <a:rPr lang="ru-RU" dirty="0">
                <a:latin typeface="Calibri" pitchFamily="34" charset="0"/>
              </a:rPr>
              <a:t>канализации - 68,5 </a:t>
            </a:r>
            <a:r>
              <a:rPr lang="ru-RU" dirty="0" err="1">
                <a:latin typeface="Calibri" pitchFamily="34" charset="0"/>
              </a:rPr>
              <a:t>п.м</a:t>
            </a:r>
            <a:r>
              <a:rPr lang="ru-RU" dirty="0"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831127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32773" name="TextBox 2"/>
          <p:cNvSpPr txBox="1">
            <a:spLocks noChangeArrowheads="1"/>
          </p:cNvSpPr>
          <p:nvPr/>
        </p:nvSpPr>
        <p:spPr bwMode="auto">
          <a:xfrm>
            <a:off x="5871258" y="765175"/>
            <a:ext cx="3456111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25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rgbClr val="FF0000"/>
                </a:solidFill>
              </a:rPr>
              <a:t>ПРЕИМУЩЕСТВА ЗАКЛЮЧЕНИЕ ЭНЕРГОСЕРВИСНОГО КОНТРАКТА</a:t>
            </a:r>
            <a:r>
              <a:rPr lang="en-US" sz="2000" b="1" dirty="0">
                <a:solidFill>
                  <a:srgbClr val="FF0000"/>
                </a:solidFill>
              </a:rPr>
              <a:t> (</a:t>
            </a:r>
            <a:r>
              <a:rPr lang="ru-RU" sz="2000" b="1" dirty="0">
                <a:solidFill>
                  <a:srgbClr val="FF0000"/>
                </a:solidFill>
              </a:rPr>
              <a:t>ЭСК):</a:t>
            </a:r>
          </a:p>
          <a:p>
            <a:pPr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исполнитель на протяжении ЭСК производит обслуживание системы наружного освещения (НО);</a:t>
            </a:r>
          </a:p>
          <a:p>
            <a:pPr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исполнитель организует диспетчерский пункт;</a:t>
            </a:r>
          </a:p>
          <a:p>
            <a:pPr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исполнитель осуществит вынос щитов НО с территорий подстанций;</a:t>
            </a:r>
          </a:p>
          <a:p>
            <a:pPr>
              <a:spcAft>
                <a:spcPts val="600"/>
              </a:spcAft>
            </a:pPr>
            <a:r>
              <a:rPr lang="ru-RU" dirty="0">
                <a:cs typeface="Times New Roman" pitchFamily="18" charset="0"/>
              </a:rPr>
              <a:t>удаленный доступ к управлению системой</a:t>
            </a:r>
            <a:endParaRPr lang="ru-RU" b="1" dirty="0">
              <a:solidFill>
                <a:srgbClr val="FF0000"/>
              </a:solidFill>
            </a:endParaRPr>
          </a:p>
        </p:txBody>
      </p:sp>
      <p:grpSp>
        <p:nvGrpSpPr>
          <p:cNvPr id="32774" name="Group 2"/>
          <p:cNvGrpSpPr>
            <a:grpSpLocks/>
          </p:cNvGrpSpPr>
          <p:nvPr/>
        </p:nvGrpSpPr>
        <p:grpSpPr bwMode="auto">
          <a:xfrm>
            <a:off x="523875" y="1052736"/>
            <a:ext cx="5272261" cy="3960440"/>
            <a:chOff x="826562" y="2783371"/>
            <a:chExt cx="4788101" cy="2194436"/>
          </a:xfrm>
        </p:grpSpPr>
        <p:pic>
          <p:nvPicPr>
            <p:cNvPr id="32780" name="Picture 6" descr="Встроенное изображение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6"/>
            <a:stretch>
              <a:fillRect/>
            </a:stretch>
          </p:blipFill>
          <p:spPr bwMode="auto">
            <a:xfrm>
              <a:off x="826562" y="2783371"/>
              <a:ext cx="4788101" cy="219443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 bwMode="auto">
            <a:xfrm>
              <a:off x="1745746" y="2783371"/>
              <a:ext cx="536085" cy="106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1674943" y="4026910"/>
              <a:ext cx="536085" cy="1221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pic>
        <p:nvPicPr>
          <p:cNvPr id="3277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7"/>
          <a:stretch>
            <a:fillRect/>
          </a:stretch>
        </p:blipFill>
        <p:spPr bwMode="auto">
          <a:xfrm>
            <a:off x="535879" y="1130483"/>
            <a:ext cx="10001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150" y="1130483"/>
            <a:ext cx="928688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Прямоугольник 1"/>
          <p:cNvSpPr>
            <a:spLocks noChangeArrowheads="1"/>
          </p:cNvSpPr>
          <p:nvPr/>
        </p:nvSpPr>
        <p:spPr bwMode="auto">
          <a:xfrm>
            <a:off x="331539" y="5445125"/>
            <a:ext cx="84169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2550">
              <a:spcAft>
                <a:spcPts val="1200"/>
              </a:spcAft>
            </a:pPr>
            <a:r>
              <a:rPr lang="ru-RU" sz="2000" dirty="0" smtClean="0">
                <a:latin typeface="Calibri" pitchFamily="34" charset="0"/>
              </a:rPr>
              <a:t>Реализованные энергосберегающие мероприятия в дальнейшем обеспечат ежегодную (порядка 60%) экономию средств и ресурсов.</a:t>
            </a:r>
            <a:endParaRPr lang="ru-RU" sz="20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23825"/>
            <a:ext cx="914400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ЭНЕРГОСБЕРЕЖЕНИЕ ВЕЛИКОГО НОВГОРОДА</a:t>
            </a:r>
          </a:p>
        </p:txBody>
      </p:sp>
      <p:pic>
        <p:nvPicPr>
          <p:cNvPr id="3277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21/29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587352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23825"/>
            <a:ext cx="914400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ОТКРЫТИЕ НОВЫХ ШКОЛ МОЩНОСТЬЮ ПО 1350 МЕСТ КАЖДАЯ</a:t>
            </a:r>
          </a:p>
        </p:txBody>
      </p:sp>
      <p:pic>
        <p:nvPicPr>
          <p:cNvPr id="20486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880" y="855663"/>
            <a:ext cx="35306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55663"/>
            <a:ext cx="42608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Объект 1"/>
          <p:cNvSpPr txBox="1">
            <a:spLocks/>
          </p:cNvSpPr>
          <p:nvPr/>
        </p:nvSpPr>
        <p:spPr bwMode="auto">
          <a:xfrm>
            <a:off x="2754313" y="3108325"/>
            <a:ext cx="3870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altLang="ru-RU" sz="2000" b="1"/>
              <a:t>МАОУ «Школа № 37» – 2018 год</a:t>
            </a:r>
            <a:endParaRPr lang="ru-RU" altLang="ru-RU" sz="2000"/>
          </a:p>
        </p:txBody>
      </p:sp>
      <p:sp>
        <p:nvSpPr>
          <p:cNvPr id="20489" name="Объект 1"/>
          <p:cNvSpPr txBox="1">
            <a:spLocks/>
          </p:cNvSpPr>
          <p:nvPr/>
        </p:nvSpPr>
        <p:spPr bwMode="auto">
          <a:xfrm>
            <a:off x="2547938" y="5688013"/>
            <a:ext cx="41751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ru-RU" sz="2000" b="1"/>
              <a:t>МАОУ «Школа № 36» – 2017 год   </a:t>
            </a:r>
          </a:p>
        </p:txBody>
      </p:sp>
      <p:pic>
        <p:nvPicPr>
          <p:cNvPr id="20490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7"/>
          <a:stretch>
            <a:fillRect/>
          </a:stretch>
        </p:blipFill>
        <p:spPr bwMode="auto">
          <a:xfrm>
            <a:off x="4537075" y="3548063"/>
            <a:ext cx="4397375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5"/>
          <a:stretch>
            <a:fillRect/>
          </a:stretch>
        </p:blipFill>
        <p:spPr bwMode="auto">
          <a:xfrm>
            <a:off x="251520" y="3548063"/>
            <a:ext cx="3889375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22/29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23825"/>
            <a:ext cx="914400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УЧАСТИЕ В </a:t>
            </a:r>
            <a:r>
              <a:rPr lang="ru-RU" sz="2400" dirty="0" smtClean="0">
                <a:cs typeface="Calibri" pitchFamily="34" charset="0"/>
              </a:rPr>
              <a:t>ФЕДЕРАЛЬНЫХ ПРОЕКТАХ</a:t>
            </a:r>
            <a:endParaRPr lang="ru-RU" sz="2400" dirty="0">
              <a:cs typeface="Calibri" pitchFamily="34" charset="0"/>
            </a:endParaRPr>
          </a:p>
        </p:txBody>
      </p:sp>
      <p:pic>
        <p:nvPicPr>
          <p:cNvPr id="256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23/29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79512" y="1187631"/>
            <a:ext cx="4392488" cy="4457700"/>
          </a:xfrm>
          <a:prstGeom prst="rect">
            <a:avLst/>
          </a:prstGeom>
          <a:solidFill>
            <a:schemeClr val="bg1"/>
          </a:solidFill>
          <a:ln cmpd="dbl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buBlip>
                <a:blip r:embed="rId5"/>
              </a:buBlip>
              <a:defRPr/>
            </a:pPr>
            <a:r>
              <a:rPr lang="ru-RU" dirty="0" smtClean="0"/>
              <a:t>«ПРОЕКТОРИЯ»</a:t>
            </a:r>
          </a:p>
          <a:p>
            <a:pPr marL="285750" indent="-285750">
              <a:buBlip>
                <a:blip r:embed="rId5"/>
              </a:buBlip>
              <a:defRPr/>
            </a:pPr>
            <a:endParaRPr lang="ru-RU" dirty="0" smtClean="0"/>
          </a:p>
          <a:p>
            <a:pPr marL="285750" indent="-285750">
              <a:buBlip>
                <a:blip r:embed="rId5"/>
              </a:buBlip>
              <a:defRPr/>
            </a:pPr>
            <a:r>
              <a:rPr lang="ru-RU" dirty="0" smtClean="0"/>
              <a:t>«ШКОЛА ПРЕДПРИНИМАТЕЛЬСКИХ НАВЫКОВ»</a:t>
            </a:r>
          </a:p>
          <a:p>
            <a:pPr marL="285750" indent="-285750">
              <a:buBlip>
                <a:blip r:embed="rId5"/>
              </a:buBlip>
              <a:defRPr/>
            </a:pPr>
            <a:r>
              <a:rPr lang="ru-RU" dirty="0" smtClean="0"/>
              <a:t> </a:t>
            </a:r>
          </a:p>
          <a:p>
            <a:pPr marL="285750" indent="-285750">
              <a:buBlip>
                <a:blip r:embed="rId5"/>
              </a:buBlip>
              <a:defRPr/>
            </a:pPr>
            <a:r>
              <a:rPr lang="ru-RU" dirty="0" smtClean="0"/>
              <a:t>«КАДРЫ БУДУЩЕГО ДЛЯ РЕГИОНОВ»</a:t>
            </a:r>
          </a:p>
          <a:p>
            <a:pPr marL="285750" indent="-285750">
              <a:buBlip>
                <a:blip r:embed="rId5"/>
              </a:buBlip>
              <a:defRPr/>
            </a:pPr>
            <a:endParaRPr lang="ru-RU" dirty="0" smtClean="0"/>
          </a:p>
          <a:p>
            <a:pPr marL="285750" indent="-285750">
              <a:buBlip>
                <a:blip r:embed="rId5"/>
              </a:buBlip>
              <a:defRPr/>
            </a:pPr>
            <a:r>
              <a:rPr lang="ru-RU" dirty="0" smtClean="0"/>
              <a:t>«РОССИЙСКОЕ ДВИЖЕНИЕ ШКОЛЬНИКОВ»</a:t>
            </a:r>
          </a:p>
          <a:p>
            <a:pPr marL="285750" indent="-285750">
              <a:buBlip>
                <a:blip r:embed="rId5"/>
              </a:buBlip>
              <a:defRPr/>
            </a:pPr>
            <a:endParaRPr lang="ru-RU" dirty="0" smtClean="0"/>
          </a:p>
          <a:p>
            <a:pPr marL="285750" indent="-285750">
              <a:buBlip>
                <a:blip r:embed="rId5"/>
              </a:buBlip>
              <a:defRPr/>
            </a:pPr>
            <a:r>
              <a:rPr lang="ru-RU" dirty="0" smtClean="0"/>
              <a:t>«ЮНАРМИЯ»</a:t>
            </a:r>
          </a:p>
          <a:p>
            <a:pPr marL="285750" indent="-285750">
              <a:buBlip>
                <a:blip r:embed="rId5"/>
              </a:buBlip>
              <a:defRPr/>
            </a:pPr>
            <a:endParaRPr lang="ru-RU" dirty="0" smtClean="0"/>
          </a:p>
          <a:p>
            <a:pPr marL="285750" indent="-285750">
              <a:buBlip>
                <a:blip r:embed="rId5"/>
              </a:buBlip>
              <a:defRPr/>
            </a:pPr>
            <a:r>
              <a:rPr lang="ru-RU" dirty="0" smtClean="0"/>
              <a:t>«ДОРОГИ ПОБЕДЫ»</a:t>
            </a:r>
          </a:p>
          <a:p>
            <a:pPr marL="285750" indent="-285750">
              <a:buBlip>
                <a:blip r:embed="rId5"/>
              </a:buBlip>
              <a:defRPr/>
            </a:pPr>
            <a:endParaRPr lang="ru-RU" dirty="0" smtClean="0"/>
          </a:p>
          <a:p>
            <a:pPr marL="285750" indent="-285750">
              <a:buBlip>
                <a:blip r:embed="rId5"/>
              </a:buBlip>
              <a:defRPr/>
            </a:pPr>
            <a:r>
              <a:rPr lang="ru-RU" dirty="0" smtClean="0"/>
              <a:t>«КЛУБ ЛЮБИТЕЛЕЙ ИСТОРИИ ОТЕЧЕСТВА»</a:t>
            </a:r>
          </a:p>
          <a:p>
            <a:pPr marL="285750" indent="-285750">
              <a:buBlip>
                <a:blip r:embed="rId5"/>
              </a:buBlip>
              <a:defRPr/>
            </a:pPr>
            <a:endParaRPr lang="ru-RU" dirty="0" smtClean="0"/>
          </a:p>
          <a:p>
            <a:pPr marL="285750" indent="-285750">
              <a:buBlip>
                <a:blip r:embed="rId5"/>
              </a:buBlip>
              <a:defRPr/>
            </a:pPr>
            <a:r>
              <a:rPr lang="ru-RU" dirty="0" smtClean="0"/>
              <a:t>«</a:t>
            </a:r>
            <a:r>
              <a:rPr lang="en-US" dirty="0" smtClean="0"/>
              <a:t>IT</a:t>
            </a:r>
            <a:r>
              <a:rPr lang="ru-RU" dirty="0" smtClean="0"/>
              <a:t> –</a:t>
            </a:r>
            <a:r>
              <a:rPr lang="en-US" dirty="0" smtClean="0"/>
              <a:t> CUBE</a:t>
            </a:r>
            <a:r>
              <a:rPr lang="ru-RU" dirty="0" smtClean="0"/>
              <a:t>»</a:t>
            </a:r>
            <a:endParaRPr lang="ru-RU" altLang="ru-RU" dirty="0" smtClea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>
              <a:buBlip>
                <a:blip r:embed="rId5"/>
              </a:buBlip>
              <a:defRPr/>
            </a:pPr>
            <a:endParaRPr lang="ru-RU" altLang="ru-RU" dirty="0" smtClean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Рисунок 4" descr="C:\Users\BURTV~1.EDU\AppData\Local\Temp\notesFFF692\Киноэкология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391" y="634142"/>
            <a:ext cx="200025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куб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316" y="4279042"/>
            <a:ext cx="1722674" cy="188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" descr="кабинет Доброты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341" y="634142"/>
            <a:ext cx="1970088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341" y="2108929"/>
            <a:ext cx="19796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12" descr="C:\Users\BURTV~1.EDU\AppData\Local\Temp\notesFFF692\рдш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866" y="3396392"/>
            <a:ext cx="19748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 descr="DSC0700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341" y="4888642"/>
            <a:ext cx="1979613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Рисунок 2" descr="C:\Users\BURTV~1.EDU\AppData\Local\Temp\notesFFF692\MvflBRNmVww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16" y="2778854"/>
            <a:ext cx="2003425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30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23825"/>
            <a:ext cx="914400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КАДРОВОЕ ОБЕСПЕЧЕНИЕ</a:t>
            </a:r>
          </a:p>
        </p:txBody>
      </p:sp>
      <p:pic>
        <p:nvPicPr>
          <p:cNvPr id="21510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3768725"/>
            <a:ext cx="7996237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909638"/>
            <a:ext cx="3419475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extBox 1"/>
          <p:cNvSpPr txBox="1">
            <a:spLocks noChangeArrowheads="1"/>
          </p:cNvSpPr>
          <p:nvPr/>
        </p:nvSpPr>
        <p:spPr bwMode="auto">
          <a:xfrm>
            <a:off x="468313" y="793750"/>
            <a:ext cx="45354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b="1"/>
              <a:t>КОЛИЧЕСТВО МОЛОДЫХ СПЕЦИАЛИСТОВ</a:t>
            </a:r>
          </a:p>
        </p:txBody>
      </p:sp>
      <p:pic>
        <p:nvPicPr>
          <p:cNvPr id="21513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28688"/>
            <a:ext cx="4381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24/29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23825"/>
            <a:ext cx="9144000" cy="831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СОЗДАНИЕ ДОПОЛНИТЕЛЬНЫХ МЕСТ ДЛЯ ДЕТЕЙ</a:t>
            </a:r>
          </a:p>
          <a:p>
            <a:pPr marL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ДОШКОЛЬНОГО ВОЗРАСТА (СТРОИТЕЛЬСТВО ДЕТСКИХ САДОВ)</a:t>
            </a:r>
          </a:p>
        </p:txBody>
      </p:sp>
      <p:pic>
        <p:nvPicPr>
          <p:cNvPr id="23558" name="Picture 9" descr="F:\конференц\ФОТО из школ\26ДОУ\Интерье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3933825"/>
            <a:ext cx="3970338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1" descr="F:\конференц\ФОТО из школ\ФедПроект_ДОП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263" y="1268413"/>
            <a:ext cx="3960812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151629312"/>
              </p:ext>
            </p:extLst>
          </p:nvPr>
        </p:nvGraphicFramePr>
        <p:xfrm>
          <a:off x="-13611" y="1268413"/>
          <a:ext cx="504305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3562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25/29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0" name="TextBox 35"/>
          <p:cNvSpPr txBox="1">
            <a:spLocks noChangeArrowheads="1"/>
          </p:cNvSpPr>
          <p:nvPr/>
        </p:nvSpPr>
        <p:spPr bwMode="auto">
          <a:xfrm>
            <a:off x="4735513" y="-49213"/>
            <a:ext cx="4013200" cy="52387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Доступная среда</a:t>
            </a:r>
          </a:p>
        </p:txBody>
      </p:sp>
      <p:sp>
        <p:nvSpPr>
          <p:cNvPr id="2" name="Блок-схема: память с посл. доступом 1"/>
          <p:cNvSpPr/>
          <p:nvPr/>
        </p:nvSpPr>
        <p:spPr>
          <a:xfrm>
            <a:off x="6156176" y="3216275"/>
            <a:ext cx="230188" cy="193675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6" name="Блок-схема: память с посл. доступом 5"/>
          <p:cNvSpPr/>
          <p:nvPr/>
        </p:nvSpPr>
        <p:spPr>
          <a:xfrm>
            <a:off x="6156176" y="2935288"/>
            <a:ext cx="234950" cy="193675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7" name="Блок-схема: память с посл. доступом 6"/>
          <p:cNvSpPr/>
          <p:nvPr/>
        </p:nvSpPr>
        <p:spPr>
          <a:xfrm>
            <a:off x="6156176" y="2649538"/>
            <a:ext cx="228600" cy="192087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cs typeface="Times New Roman" pitchFamily="18" charset="0"/>
              </a:rPr>
              <a:t>9</a:t>
            </a:r>
          </a:p>
        </p:txBody>
      </p:sp>
      <p:sp>
        <p:nvSpPr>
          <p:cNvPr id="8" name="Блок-схема: память с посл. доступом 7"/>
          <p:cNvSpPr/>
          <p:nvPr/>
        </p:nvSpPr>
        <p:spPr>
          <a:xfrm>
            <a:off x="6156176" y="2403475"/>
            <a:ext cx="223837" cy="193675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cs typeface="Times New Roman" pitchFamily="18" charset="0"/>
              </a:rPr>
              <a:t>8</a:t>
            </a:r>
          </a:p>
        </p:txBody>
      </p:sp>
      <p:sp>
        <p:nvSpPr>
          <p:cNvPr id="9" name="Блок-схема: память с посл. доступом 8"/>
          <p:cNvSpPr/>
          <p:nvPr/>
        </p:nvSpPr>
        <p:spPr>
          <a:xfrm>
            <a:off x="6156176" y="2144713"/>
            <a:ext cx="228600" cy="193675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cs typeface="Times New Roman" pitchFamily="18" charset="0"/>
              </a:rPr>
              <a:t>7</a:t>
            </a:r>
          </a:p>
        </p:txBody>
      </p:sp>
      <p:sp>
        <p:nvSpPr>
          <p:cNvPr id="10" name="Блок-схема: память с посл. доступом 9"/>
          <p:cNvSpPr/>
          <p:nvPr/>
        </p:nvSpPr>
        <p:spPr>
          <a:xfrm>
            <a:off x="6156176" y="1865313"/>
            <a:ext cx="228600" cy="193675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cs typeface="Times New Roman" pitchFamily="18" charset="0"/>
              </a:rPr>
              <a:t>6</a:t>
            </a:r>
          </a:p>
        </p:txBody>
      </p:sp>
      <p:sp>
        <p:nvSpPr>
          <p:cNvPr id="11" name="Блок-схема: память с посл. доступом 10"/>
          <p:cNvSpPr/>
          <p:nvPr/>
        </p:nvSpPr>
        <p:spPr>
          <a:xfrm>
            <a:off x="6156176" y="1570038"/>
            <a:ext cx="223837" cy="192087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cs typeface="Times New Roman" pitchFamily="18" charset="0"/>
              </a:rPr>
              <a:t>5</a:t>
            </a:r>
          </a:p>
        </p:txBody>
      </p:sp>
      <p:sp>
        <p:nvSpPr>
          <p:cNvPr id="12" name="Блок-схема: память с посл. доступом 11"/>
          <p:cNvSpPr/>
          <p:nvPr/>
        </p:nvSpPr>
        <p:spPr>
          <a:xfrm>
            <a:off x="6156176" y="1290638"/>
            <a:ext cx="227013" cy="193675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cs typeface="Times New Roman" pitchFamily="18" charset="0"/>
              </a:rPr>
              <a:t>4</a:t>
            </a:r>
          </a:p>
        </p:txBody>
      </p:sp>
      <p:sp>
        <p:nvSpPr>
          <p:cNvPr id="13" name="Блок-схема: память с посл. доступом 12"/>
          <p:cNvSpPr/>
          <p:nvPr/>
        </p:nvSpPr>
        <p:spPr>
          <a:xfrm>
            <a:off x="6156176" y="1019175"/>
            <a:ext cx="227013" cy="192088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cs typeface="Times New Roman" pitchFamily="18" charset="0"/>
              </a:rPr>
              <a:t>3</a:t>
            </a:r>
          </a:p>
        </p:txBody>
      </p:sp>
      <p:sp>
        <p:nvSpPr>
          <p:cNvPr id="14" name="Блок-схема: память с посл. доступом 13"/>
          <p:cNvSpPr/>
          <p:nvPr/>
        </p:nvSpPr>
        <p:spPr>
          <a:xfrm>
            <a:off x="6156176" y="746125"/>
            <a:ext cx="225425" cy="193675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15" name="Блок-схема: память с посл. доступом 14"/>
          <p:cNvSpPr/>
          <p:nvPr/>
        </p:nvSpPr>
        <p:spPr>
          <a:xfrm>
            <a:off x="6156176" y="479425"/>
            <a:ext cx="217488" cy="192088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0253" name="TextBox 2"/>
          <p:cNvSpPr txBox="1">
            <a:spLocks noChangeArrowheads="1"/>
          </p:cNvSpPr>
          <p:nvPr/>
        </p:nvSpPr>
        <p:spPr bwMode="auto">
          <a:xfrm>
            <a:off x="6588224" y="1892300"/>
            <a:ext cx="18430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«СОШ № 2»</a:t>
            </a:r>
          </a:p>
        </p:txBody>
      </p:sp>
      <p:sp>
        <p:nvSpPr>
          <p:cNvPr id="10254" name="TextBox 27"/>
          <p:cNvSpPr txBox="1">
            <a:spLocks noChangeArrowheads="1"/>
          </p:cNvSpPr>
          <p:nvPr/>
        </p:nvSpPr>
        <p:spPr bwMode="auto">
          <a:xfrm>
            <a:off x="6602413" y="479425"/>
            <a:ext cx="24177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«Гимназия «Квант»</a:t>
            </a:r>
          </a:p>
        </p:txBody>
      </p:sp>
      <p:sp>
        <p:nvSpPr>
          <p:cNvPr id="10255" name="TextBox 28"/>
          <p:cNvSpPr txBox="1">
            <a:spLocks noChangeArrowheads="1"/>
          </p:cNvSpPr>
          <p:nvPr/>
        </p:nvSpPr>
        <p:spPr bwMode="auto">
          <a:xfrm>
            <a:off x="6616700" y="1044575"/>
            <a:ext cx="24796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«Гимназия «Новоскул»</a:t>
            </a:r>
          </a:p>
        </p:txBody>
      </p:sp>
      <p:sp>
        <p:nvSpPr>
          <p:cNvPr id="10256" name="TextBox 29"/>
          <p:cNvSpPr txBox="1">
            <a:spLocks noChangeArrowheads="1"/>
          </p:cNvSpPr>
          <p:nvPr/>
        </p:nvSpPr>
        <p:spPr bwMode="auto">
          <a:xfrm>
            <a:off x="6588224" y="2159000"/>
            <a:ext cx="196691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«СОШ № 22»</a:t>
            </a:r>
          </a:p>
        </p:txBody>
      </p:sp>
      <p:sp>
        <p:nvSpPr>
          <p:cNvPr id="10257" name="TextBox 31"/>
          <p:cNvSpPr txBox="1">
            <a:spLocks noChangeArrowheads="1"/>
          </p:cNvSpPr>
          <p:nvPr/>
        </p:nvSpPr>
        <p:spPr bwMode="auto">
          <a:xfrm>
            <a:off x="6588224" y="3246438"/>
            <a:ext cx="21209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«СОШ № 34»</a:t>
            </a:r>
          </a:p>
        </p:txBody>
      </p:sp>
      <p:pic>
        <p:nvPicPr>
          <p:cNvPr id="24595" name="Picture 32" descr="C:\Documents and Settings\kevi.EDUCOM\Рабочий стол\карта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2875"/>
            <a:ext cx="5530850" cy="65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9" name="TextBox 30"/>
          <p:cNvSpPr txBox="1">
            <a:spLocks noChangeArrowheads="1"/>
          </p:cNvSpPr>
          <p:nvPr/>
        </p:nvSpPr>
        <p:spPr bwMode="auto">
          <a:xfrm>
            <a:off x="6588224" y="2417763"/>
            <a:ext cx="21209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«СОШ № 23»</a:t>
            </a:r>
          </a:p>
        </p:txBody>
      </p:sp>
      <p:sp>
        <p:nvSpPr>
          <p:cNvPr id="10260" name="TextBox 30"/>
          <p:cNvSpPr txBox="1">
            <a:spLocks noChangeArrowheads="1"/>
          </p:cNvSpPr>
          <p:nvPr/>
        </p:nvSpPr>
        <p:spPr bwMode="auto">
          <a:xfrm>
            <a:off x="6588224" y="2714625"/>
            <a:ext cx="210661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«СОШ № 17»</a:t>
            </a:r>
          </a:p>
        </p:txBody>
      </p:sp>
      <p:sp>
        <p:nvSpPr>
          <p:cNvPr id="10261" name="TextBox 30"/>
          <p:cNvSpPr txBox="1">
            <a:spLocks noChangeArrowheads="1"/>
          </p:cNvSpPr>
          <p:nvPr/>
        </p:nvSpPr>
        <p:spPr bwMode="auto">
          <a:xfrm>
            <a:off x="6588224" y="2974975"/>
            <a:ext cx="1981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«СОШ № 31»</a:t>
            </a:r>
          </a:p>
        </p:txBody>
      </p:sp>
      <p:sp>
        <p:nvSpPr>
          <p:cNvPr id="10262" name="TextBox 27"/>
          <p:cNvSpPr txBox="1">
            <a:spLocks noChangeArrowheads="1"/>
          </p:cNvSpPr>
          <p:nvPr/>
        </p:nvSpPr>
        <p:spPr bwMode="auto">
          <a:xfrm>
            <a:off x="6616700" y="757238"/>
            <a:ext cx="21209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«Гимназия № 4»</a:t>
            </a:r>
          </a:p>
        </p:txBody>
      </p:sp>
      <p:sp>
        <p:nvSpPr>
          <p:cNvPr id="26" name="Блок-схема: память с посл. доступом 25"/>
          <p:cNvSpPr/>
          <p:nvPr/>
        </p:nvSpPr>
        <p:spPr>
          <a:xfrm>
            <a:off x="4208463" y="4225925"/>
            <a:ext cx="234950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5" name="Блок-схема: память с посл. доступом 24"/>
          <p:cNvSpPr/>
          <p:nvPr/>
        </p:nvSpPr>
        <p:spPr>
          <a:xfrm>
            <a:off x="1001713" y="3617913"/>
            <a:ext cx="238125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24" name="Блок-схема: память с посл. доступом 23"/>
          <p:cNvSpPr/>
          <p:nvPr/>
        </p:nvSpPr>
        <p:spPr>
          <a:xfrm>
            <a:off x="2265363" y="4570413"/>
            <a:ext cx="238125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itchFamily="18" charset="0"/>
              </a:rPr>
              <a:t>3</a:t>
            </a:r>
          </a:p>
        </p:txBody>
      </p:sp>
      <p:sp>
        <p:nvSpPr>
          <p:cNvPr id="10266" name="TextBox 28"/>
          <p:cNvSpPr txBox="1">
            <a:spLocks noChangeArrowheads="1"/>
          </p:cNvSpPr>
          <p:nvPr/>
        </p:nvSpPr>
        <p:spPr bwMode="auto">
          <a:xfrm>
            <a:off x="6623050" y="1614488"/>
            <a:ext cx="21415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«Гимназия «Эврика»</a:t>
            </a:r>
          </a:p>
        </p:txBody>
      </p:sp>
      <p:sp>
        <p:nvSpPr>
          <p:cNvPr id="23" name="Блок-схема: память с посл. доступом 22"/>
          <p:cNvSpPr/>
          <p:nvPr/>
        </p:nvSpPr>
        <p:spPr>
          <a:xfrm>
            <a:off x="3802063" y="1717675"/>
            <a:ext cx="236537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itchFamily="18" charset="0"/>
              </a:rPr>
              <a:t>4</a:t>
            </a:r>
          </a:p>
        </p:txBody>
      </p:sp>
      <p:sp>
        <p:nvSpPr>
          <p:cNvPr id="10268" name="TextBox 28"/>
          <p:cNvSpPr txBox="1">
            <a:spLocks noChangeArrowheads="1"/>
          </p:cNvSpPr>
          <p:nvPr/>
        </p:nvSpPr>
        <p:spPr bwMode="auto">
          <a:xfrm>
            <a:off x="6616700" y="1314450"/>
            <a:ext cx="238283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«Гимназия «Исток»</a:t>
            </a:r>
          </a:p>
        </p:txBody>
      </p:sp>
      <p:sp>
        <p:nvSpPr>
          <p:cNvPr id="22" name="Блок-схема: память с посл. доступом 21"/>
          <p:cNvSpPr/>
          <p:nvPr/>
        </p:nvSpPr>
        <p:spPr>
          <a:xfrm>
            <a:off x="4079875" y="1166813"/>
            <a:ext cx="234950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itchFamily="18" charset="0"/>
              </a:rPr>
              <a:t>5</a:t>
            </a:r>
          </a:p>
        </p:txBody>
      </p:sp>
      <p:sp>
        <p:nvSpPr>
          <p:cNvPr id="21" name="Блок-схема: память с посл. доступом 20"/>
          <p:cNvSpPr/>
          <p:nvPr/>
        </p:nvSpPr>
        <p:spPr>
          <a:xfrm>
            <a:off x="3030538" y="4967288"/>
            <a:ext cx="234950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itchFamily="18" charset="0"/>
              </a:rPr>
              <a:t>6</a:t>
            </a: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>
            <a:off x="2667000" y="3540125"/>
            <a:ext cx="236538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itchFamily="18" charset="0"/>
              </a:rPr>
              <a:t>7</a:t>
            </a:r>
          </a:p>
        </p:txBody>
      </p:sp>
      <p:sp>
        <p:nvSpPr>
          <p:cNvPr id="19" name="Блок-схема: память с посл. доступом 18"/>
          <p:cNvSpPr/>
          <p:nvPr/>
        </p:nvSpPr>
        <p:spPr>
          <a:xfrm>
            <a:off x="2020888" y="4033838"/>
            <a:ext cx="238125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itchFamily="18" charset="0"/>
              </a:rPr>
              <a:t>8</a:t>
            </a:r>
          </a:p>
        </p:txBody>
      </p:sp>
      <p:sp>
        <p:nvSpPr>
          <p:cNvPr id="18" name="Блок-схема: память с посл. доступом 17"/>
          <p:cNvSpPr/>
          <p:nvPr/>
        </p:nvSpPr>
        <p:spPr>
          <a:xfrm>
            <a:off x="5033963" y="250825"/>
            <a:ext cx="236537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itchFamily="18" charset="0"/>
              </a:rPr>
              <a:t>9</a:t>
            </a:r>
          </a:p>
        </p:txBody>
      </p:sp>
      <p:sp>
        <p:nvSpPr>
          <p:cNvPr id="17" name="Блок-схема: память с посл. доступом 16"/>
          <p:cNvSpPr/>
          <p:nvPr/>
        </p:nvSpPr>
        <p:spPr>
          <a:xfrm>
            <a:off x="1646238" y="5832475"/>
            <a:ext cx="236537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6" name="Блок-схема: память с посл. доступом 15"/>
          <p:cNvSpPr/>
          <p:nvPr/>
        </p:nvSpPr>
        <p:spPr>
          <a:xfrm>
            <a:off x="884238" y="3862388"/>
            <a:ext cx="236537" cy="22860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39" name="Блок-схема: память с посл. доступом 38"/>
          <p:cNvSpPr/>
          <p:nvPr/>
        </p:nvSpPr>
        <p:spPr>
          <a:xfrm>
            <a:off x="6129338" y="4491038"/>
            <a:ext cx="273050" cy="280987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rgbClr val="C00000"/>
                </a:solidFill>
                <a:cs typeface="Times New Roman" pitchFamily="18" charset="0"/>
              </a:rPr>
              <a:t>15</a:t>
            </a:r>
          </a:p>
        </p:txBody>
      </p:sp>
      <p:sp>
        <p:nvSpPr>
          <p:cNvPr id="40" name="TextBox 27"/>
          <p:cNvSpPr txBox="1">
            <a:spLocks noChangeArrowheads="1"/>
          </p:cNvSpPr>
          <p:nvPr/>
        </p:nvSpPr>
        <p:spPr bwMode="auto">
          <a:xfrm>
            <a:off x="6551613" y="4430713"/>
            <a:ext cx="24177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МАДОУ «Детский сад  № 9 «Журавлик»</a:t>
            </a:r>
          </a:p>
        </p:txBody>
      </p:sp>
      <p:sp>
        <p:nvSpPr>
          <p:cNvPr id="42" name="Блок-схема: память с посл. доступом 41"/>
          <p:cNvSpPr/>
          <p:nvPr/>
        </p:nvSpPr>
        <p:spPr>
          <a:xfrm>
            <a:off x="6132513" y="4821238"/>
            <a:ext cx="274637" cy="292100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16</a:t>
            </a:r>
          </a:p>
        </p:txBody>
      </p:sp>
      <p:sp>
        <p:nvSpPr>
          <p:cNvPr id="44" name="Блок-схема: память с посл. доступом 43"/>
          <p:cNvSpPr/>
          <p:nvPr/>
        </p:nvSpPr>
        <p:spPr>
          <a:xfrm>
            <a:off x="6143625" y="5175250"/>
            <a:ext cx="296863" cy="298450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17</a:t>
            </a:r>
          </a:p>
        </p:txBody>
      </p:sp>
      <p:sp>
        <p:nvSpPr>
          <p:cNvPr id="45" name="TextBox 27"/>
          <p:cNvSpPr txBox="1">
            <a:spLocks noChangeArrowheads="1"/>
          </p:cNvSpPr>
          <p:nvPr/>
        </p:nvSpPr>
        <p:spPr bwMode="auto">
          <a:xfrm>
            <a:off x="6577013" y="5248275"/>
            <a:ext cx="24177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МАДОУ «Детский сад  № 26</a:t>
            </a:r>
          </a:p>
        </p:txBody>
      </p:sp>
      <p:sp>
        <p:nvSpPr>
          <p:cNvPr id="46" name="TextBox 27"/>
          <p:cNvSpPr txBox="1">
            <a:spLocks noChangeArrowheads="1"/>
          </p:cNvSpPr>
          <p:nvPr/>
        </p:nvSpPr>
        <p:spPr bwMode="auto">
          <a:xfrm>
            <a:off x="6570663" y="4792663"/>
            <a:ext cx="24177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МАДОУ «Детский сад  № 19 «Ручеек»</a:t>
            </a:r>
          </a:p>
        </p:txBody>
      </p:sp>
      <p:sp>
        <p:nvSpPr>
          <p:cNvPr id="47" name="Блок-схема: память с посл. доступом 46"/>
          <p:cNvSpPr/>
          <p:nvPr/>
        </p:nvSpPr>
        <p:spPr>
          <a:xfrm>
            <a:off x="6135688" y="5554663"/>
            <a:ext cx="323850" cy="266700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18</a:t>
            </a:r>
          </a:p>
        </p:txBody>
      </p:sp>
      <p:sp>
        <p:nvSpPr>
          <p:cNvPr id="48" name="Блок-схема: память с посл. доступом 47"/>
          <p:cNvSpPr/>
          <p:nvPr/>
        </p:nvSpPr>
        <p:spPr>
          <a:xfrm>
            <a:off x="6148388" y="5924550"/>
            <a:ext cx="298450" cy="282575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19</a:t>
            </a:r>
          </a:p>
        </p:txBody>
      </p:sp>
      <p:sp>
        <p:nvSpPr>
          <p:cNvPr id="49" name="TextBox 27"/>
          <p:cNvSpPr txBox="1">
            <a:spLocks noChangeArrowheads="1"/>
          </p:cNvSpPr>
          <p:nvPr/>
        </p:nvSpPr>
        <p:spPr bwMode="auto">
          <a:xfrm>
            <a:off x="6551613" y="5461000"/>
            <a:ext cx="24177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МАДОУ «Детский сад  № 33 «Росинка»</a:t>
            </a:r>
          </a:p>
        </p:txBody>
      </p:sp>
      <p:sp>
        <p:nvSpPr>
          <p:cNvPr id="50" name="TextBox 27"/>
          <p:cNvSpPr txBox="1">
            <a:spLocks noChangeArrowheads="1"/>
          </p:cNvSpPr>
          <p:nvPr/>
        </p:nvSpPr>
        <p:spPr bwMode="auto">
          <a:xfrm>
            <a:off x="6551613" y="5924550"/>
            <a:ext cx="2417762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МАДОУ «Детский сад  № 85 «Колокольчик»</a:t>
            </a:r>
          </a:p>
        </p:txBody>
      </p:sp>
      <p:sp>
        <p:nvSpPr>
          <p:cNvPr id="51" name="Блок-схема: память с посл. доступом 50"/>
          <p:cNvSpPr/>
          <p:nvPr/>
        </p:nvSpPr>
        <p:spPr>
          <a:xfrm>
            <a:off x="1239838" y="3668713"/>
            <a:ext cx="273050" cy="277812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15</a:t>
            </a:r>
          </a:p>
        </p:txBody>
      </p:sp>
      <p:sp>
        <p:nvSpPr>
          <p:cNvPr id="52" name="Блок-схема: память с посл. доступом 51"/>
          <p:cNvSpPr/>
          <p:nvPr/>
        </p:nvSpPr>
        <p:spPr>
          <a:xfrm>
            <a:off x="2530475" y="4625975"/>
            <a:ext cx="238125" cy="269875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16</a:t>
            </a:r>
          </a:p>
        </p:txBody>
      </p:sp>
      <p:sp>
        <p:nvSpPr>
          <p:cNvPr id="53" name="Блок-схема: память с посл. доступом 52"/>
          <p:cNvSpPr/>
          <p:nvPr/>
        </p:nvSpPr>
        <p:spPr>
          <a:xfrm>
            <a:off x="2635250" y="5027613"/>
            <a:ext cx="268288" cy="277812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18</a:t>
            </a:r>
          </a:p>
        </p:txBody>
      </p:sp>
      <p:sp>
        <p:nvSpPr>
          <p:cNvPr id="54" name="Блок-схема: память с посл. доступом 53"/>
          <p:cNvSpPr/>
          <p:nvPr/>
        </p:nvSpPr>
        <p:spPr>
          <a:xfrm>
            <a:off x="1042988" y="4159250"/>
            <a:ext cx="250825" cy="260350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19</a:t>
            </a:r>
          </a:p>
        </p:txBody>
      </p:sp>
      <p:sp>
        <p:nvSpPr>
          <p:cNvPr id="55" name="Блок-схема: память с посл. доступом 54"/>
          <p:cNvSpPr/>
          <p:nvPr/>
        </p:nvSpPr>
        <p:spPr>
          <a:xfrm>
            <a:off x="2541588" y="4044950"/>
            <a:ext cx="250825" cy="242888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17</a:t>
            </a:r>
          </a:p>
        </p:txBody>
      </p:sp>
      <p:sp>
        <p:nvSpPr>
          <p:cNvPr id="56" name="Блок-схема: память с посл. доступом 55"/>
          <p:cNvSpPr/>
          <p:nvPr/>
        </p:nvSpPr>
        <p:spPr>
          <a:xfrm>
            <a:off x="6167438" y="6310313"/>
            <a:ext cx="298450" cy="260350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20</a:t>
            </a:r>
          </a:p>
        </p:txBody>
      </p:sp>
      <p:sp>
        <p:nvSpPr>
          <p:cNvPr id="57" name="TextBox 27"/>
          <p:cNvSpPr txBox="1">
            <a:spLocks noChangeArrowheads="1"/>
          </p:cNvSpPr>
          <p:nvPr/>
        </p:nvSpPr>
        <p:spPr bwMode="auto">
          <a:xfrm>
            <a:off x="6570663" y="6310313"/>
            <a:ext cx="24177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МАДОУ «Детский сад  № 87 «Буратино»</a:t>
            </a:r>
          </a:p>
        </p:txBody>
      </p:sp>
      <p:sp>
        <p:nvSpPr>
          <p:cNvPr id="58" name="Блок-схема: память с посл. доступом 57"/>
          <p:cNvSpPr/>
          <p:nvPr/>
        </p:nvSpPr>
        <p:spPr>
          <a:xfrm>
            <a:off x="1120775" y="2044700"/>
            <a:ext cx="282575" cy="320675"/>
          </a:xfrm>
          <a:prstGeom prst="flowChartMagneticTap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C00000"/>
                </a:solidFill>
                <a:cs typeface="Times New Roman" pitchFamily="18" charset="0"/>
              </a:rPr>
              <a:t>20</a:t>
            </a:r>
          </a:p>
        </p:txBody>
      </p:sp>
      <p:sp>
        <p:nvSpPr>
          <p:cNvPr id="59" name="Блок-схема: память с посл. доступом 58"/>
          <p:cNvSpPr/>
          <p:nvPr/>
        </p:nvSpPr>
        <p:spPr>
          <a:xfrm>
            <a:off x="6156176" y="3760788"/>
            <a:ext cx="228600" cy="193675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60" name="Блок-схема: память с посл. доступом 59"/>
          <p:cNvSpPr/>
          <p:nvPr/>
        </p:nvSpPr>
        <p:spPr>
          <a:xfrm>
            <a:off x="6156176" y="3487738"/>
            <a:ext cx="234950" cy="192087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61" name="TextBox 31"/>
          <p:cNvSpPr txBox="1">
            <a:spLocks noChangeArrowheads="1"/>
          </p:cNvSpPr>
          <p:nvPr/>
        </p:nvSpPr>
        <p:spPr bwMode="auto">
          <a:xfrm>
            <a:off x="6588224" y="3790950"/>
            <a:ext cx="2120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«ШКОЛА № 37»</a:t>
            </a:r>
          </a:p>
        </p:txBody>
      </p:sp>
      <p:sp>
        <p:nvSpPr>
          <p:cNvPr id="62" name="TextBox 30"/>
          <p:cNvSpPr txBox="1">
            <a:spLocks noChangeArrowheads="1"/>
          </p:cNvSpPr>
          <p:nvPr/>
        </p:nvSpPr>
        <p:spPr bwMode="auto">
          <a:xfrm>
            <a:off x="6588224" y="3527425"/>
            <a:ext cx="1981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МАОУ «ШКОЛА № 36»</a:t>
            </a:r>
          </a:p>
        </p:txBody>
      </p:sp>
      <p:sp>
        <p:nvSpPr>
          <p:cNvPr id="63" name="Блок-схема: память с посл. доступом 62"/>
          <p:cNvSpPr/>
          <p:nvPr/>
        </p:nvSpPr>
        <p:spPr>
          <a:xfrm>
            <a:off x="4443413" y="2762250"/>
            <a:ext cx="273050" cy="234950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64" name="Блок-схема: память с посл. доступом 63"/>
          <p:cNvSpPr/>
          <p:nvPr/>
        </p:nvSpPr>
        <p:spPr>
          <a:xfrm>
            <a:off x="657225" y="5770563"/>
            <a:ext cx="247650" cy="185737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65" name="Блок-схема: память с посл. доступом 64"/>
          <p:cNvSpPr/>
          <p:nvPr/>
        </p:nvSpPr>
        <p:spPr>
          <a:xfrm>
            <a:off x="6156176" y="4030663"/>
            <a:ext cx="228600" cy="193675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66" name="TextBox 31"/>
          <p:cNvSpPr txBox="1">
            <a:spLocks noChangeArrowheads="1"/>
          </p:cNvSpPr>
          <p:nvPr/>
        </p:nvSpPr>
        <p:spPr bwMode="auto">
          <a:xfrm>
            <a:off x="6588224" y="4060825"/>
            <a:ext cx="21209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МАУДО «ДДЮТ»</a:t>
            </a:r>
          </a:p>
        </p:txBody>
      </p:sp>
      <p:sp>
        <p:nvSpPr>
          <p:cNvPr id="67" name="Блок-схема: память с посл. доступом 66"/>
          <p:cNvSpPr/>
          <p:nvPr/>
        </p:nvSpPr>
        <p:spPr>
          <a:xfrm>
            <a:off x="2406650" y="5578475"/>
            <a:ext cx="228600" cy="192088"/>
          </a:xfrm>
          <a:prstGeom prst="flowChartMagneticTa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23825"/>
            <a:ext cx="9144000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177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Calibri" pitchFamily="34" charset="0"/>
              </a:rPr>
              <a:t>РАЗВИТИЕ ФИЗИЧЕСКОЙ КУЛЬТУРЫ И СПОРТА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4775" y="836712"/>
            <a:ext cx="5762625" cy="71913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Удельный вес населения от 3 до 79 лет систематически занимающегося физической культурой и спортом (%)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92838" y="730250"/>
            <a:ext cx="1079500" cy="3683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2017 год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08875" y="739775"/>
            <a:ext cx="1079500" cy="3698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2018 год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92838" y="1296988"/>
            <a:ext cx="1079500" cy="369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36,5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08875" y="1296988"/>
            <a:ext cx="1079500" cy="369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39,0</a:t>
            </a:r>
          </a:p>
        </p:txBody>
      </p:sp>
      <p:sp>
        <p:nvSpPr>
          <p:cNvPr id="20" name="Стрелка вверх 19"/>
          <p:cNvSpPr/>
          <p:nvPr/>
        </p:nvSpPr>
        <p:spPr>
          <a:xfrm>
            <a:off x="8820150" y="1333500"/>
            <a:ext cx="119063" cy="29686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561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2276475"/>
            <a:ext cx="2699642" cy="178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" r="8513"/>
          <a:stretch>
            <a:fillRect/>
          </a:stretch>
        </p:blipFill>
        <p:spPr bwMode="auto">
          <a:xfrm>
            <a:off x="265261" y="2276475"/>
            <a:ext cx="2722563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342308"/>
            <a:ext cx="2757424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42308"/>
            <a:ext cx="2679700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/>
          <a:stretch/>
        </p:blipFill>
        <p:spPr bwMode="auto">
          <a:xfrm>
            <a:off x="6192838" y="4342308"/>
            <a:ext cx="2744638" cy="174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7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" b="2"/>
          <a:stretch>
            <a:fillRect/>
          </a:stretch>
        </p:blipFill>
        <p:spPr bwMode="auto">
          <a:xfrm>
            <a:off x="3275856" y="2005656"/>
            <a:ext cx="2679700" cy="2071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27/29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150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6638" y="6237288"/>
            <a:ext cx="4905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124484"/>
            <a:ext cx="91440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177800"/>
            <a:r>
              <a:rPr lang="ru-RU" sz="2400" dirty="0" smtClean="0">
                <a:latin typeface="Calibri" pitchFamily="34" charset="0"/>
                <a:cs typeface="Calibri" pitchFamily="34" charset="0"/>
              </a:rPr>
              <a:t>СТРУКТУРА МУНИЦИПАЛЬНОГО ДОЛГА ВЕЛИКОГО НОВГОРОДА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911634"/>
              </p:ext>
            </p:extLst>
          </p:nvPr>
        </p:nvGraphicFramePr>
        <p:xfrm>
          <a:off x="3635896" y="2132856"/>
          <a:ext cx="5100959" cy="2637504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939578"/>
                <a:gridCol w="2161381"/>
              </a:tblGrid>
              <a:tr h="754893"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20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Прогноз на 01.01.2019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548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Бюджетные</a:t>
                      </a:r>
                      <a:r>
                        <a:rPr lang="ru-RU" sz="2000" baseline="0" dirty="0" smtClean="0"/>
                        <a:t> кредиты,  млн. рублей</a:t>
                      </a:r>
                      <a:endParaRPr lang="ru-RU" sz="20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173,6</a:t>
                      </a:r>
                      <a:endParaRPr lang="ru-RU" sz="20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504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Коммерческие</a:t>
                      </a:r>
                      <a:r>
                        <a:rPr lang="ru-RU" sz="2000" baseline="0" dirty="0" smtClean="0"/>
                        <a:t> кредиты,  млн. рублей</a:t>
                      </a:r>
                      <a:endParaRPr lang="ru-RU" sz="20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1 820,5</a:t>
                      </a:r>
                      <a:endParaRPr lang="ru-RU" sz="20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26678">
                <a:tc>
                  <a:txBody>
                    <a:bodyPr/>
                    <a:lstStyle/>
                    <a:p>
                      <a:r>
                        <a:rPr lang="ru-RU" sz="2000" b="1" i="0" baseline="0" dirty="0" smtClean="0">
                          <a:solidFill>
                            <a:schemeClr val="tx1"/>
                          </a:solidFill>
                        </a:rPr>
                        <a:t>Всего</a:t>
                      </a:r>
                      <a:endParaRPr lang="ru-RU" sz="20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baseline="0" dirty="0" smtClean="0">
                          <a:solidFill>
                            <a:schemeClr val="tx1"/>
                          </a:solidFill>
                        </a:rPr>
                        <a:t>1 994,1</a:t>
                      </a:r>
                      <a:endParaRPr lang="ru-RU" sz="20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035" y="1124744"/>
            <a:ext cx="4754563" cy="395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ustomShape 2"/>
          <p:cNvSpPr/>
          <p:nvPr/>
        </p:nvSpPr>
        <p:spPr>
          <a:xfrm>
            <a:off x="8416925" y="6416675"/>
            <a:ext cx="476250" cy="21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28/29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907900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Рисунок 1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192838"/>
            <a:ext cx="91535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307975" y="6461125"/>
            <a:ext cx="3502025" cy="1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6218238"/>
            <a:ext cx="517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4322</TotalTime>
  <Words>2144</Words>
  <Application>Microsoft Office PowerPoint</Application>
  <PresentationFormat>Экран (4:3)</PresentationFormat>
  <Paragraphs>472</Paragraphs>
  <Slides>29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Administration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lep</dc:creator>
  <cp:lastModifiedBy>Тынькевич Татьяна Владиленовна</cp:lastModifiedBy>
  <cp:revision>386</cp:revision>
  <cp:lastPrinted>2018-12-20T06:31:47Z</cp:lastPrinted>
  <dcterms:created xsi:type="dcterms:W3CDTF">2018-12-05T09:44:29Z</dcterms:created>
  <dcterms:modified xsi:type="dcterms:W3CDTF">2018-12-21T13:54:21Z</dcterms:modified>
</cp:coreProperties>
</file>