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_rels/slideMaster9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Layouts/slideLayout31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20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1.png" ContentType="image/png"/>
  <Override PartName="/ppt/media/image9.png" ContentType="image/png"/>
  <Override PartName="/ppt/media/image75.png" ContentType="image/png"/>
  <Override PartName="/ppt/media/image2.png" ContentType="image/png"/>
  <Override PartName="/ppt/media/image4.jpeg" ContentType="image/jpeg"/>
  <Override PartName="/ppt/media/image59.png" ContentType="image/png"/>
  <Override PartName="/ppt/media/image3.png" ContentType="image/png"/>
  <Override PartName="/ppt/media/image7.png" ContentType="image/png"/>
  <Override PartName="/ppt/media/image73.png" ContentType="image/png"/>
  <Override PartName="/ppt/media/image11.png" ContentType="image/png"/>
  <Override PartName="/ppt/media/image5.jpeg" ContentType="image/jpeg"/>
  <Override PartName="/ppt/media/image57.jpeg" ContentType="image/jpeg"/>
  <Override PartName="/ppt/media/image6.png" ContentType="image/png"/>
  <Override PartName="/ppt/media/image74.png" ContentType="image/png"/>
  <Override PartName="/ppt/media/image8.png" ContentType="image/png"/>
  <Override PartName="/ppt/media/image10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58.jpeg" ContentType="image/jpe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hdphoto1.wdp" ContentType="image/vnd.ms-photo"/>
  <Override PartName="/ppt/media/image26.png" ContentType="image/png"/>
  <Override PartName="/ppt/media/image64.jpeg" ContentType="image/jpeg"/>
  <Override PartName="/ppt/media/image27.png" ContentType="image/png"/>
  <Override PartName="/ppt/media/image28.png" ContentType="image/png"/>
  <Override PartName="/ppt/media/image101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110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5.png" ContentType="image/png"/>
  <Override PartName="/ppt/media/image66.png" ContentType="image/png"/>
  <Override PartName="/ppt/media/image100.jpeg" ContentType="image/jpeg"/>
  <Override PartName="/ppt/media/image67.png" ContentType="image/png"/>
  <Override PartName="/ppt/media/image68.png" ContentType="image/png"/>
  <Override PartName="/ppt/media/image69.png" ContentType="image/png"/>
  <Override PartName="/ppt/media/image85.jpeg" ContentType="image/jpeg"/>
  <Override PartName="/ppt/media/image70.jpeg" ContentType="image/jpeg"/>
  <Override PartName="/ppt/media/image71.jpeg" ContentType="image/jpeg"/>
  <Override PartName="/ppt/media/image72.jpeg" ContentType="image/jpeg"/>
  <Override PartName="/ppt/media/image76.png" ContentType="image/png"/>
  <Override PartName="/ppt/media/image77.png" ContentType="image/png"/>
  <Override PartName="/ppt/media/image78.jpeg" ContentType="image/jpeg"/>
  <Override PartName="/ppt/media/image79.jpeg" ContentType="image/jpe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4.png" ContentType="image/png"/>
  <Override PartName="/ppt/media/image86.jpeg" ContentType="image/jpeg"/>
  <Override PartName="/ppt/media/image87.png" ContentType="image/png"/>
  <Override PartName="/ppt/media/image88.png" ContentType="image/png"/>
  <Override PartName="/ppt/media/image89.png" ContentType="image/png"/>
  <Override PartName="/ppt/media/image90.png" ContentType="image/png"/>
  <Override PartName="/ppt/media/image91.png" ContentType="image/png"/>
  <Override PartName="/ppt/media/image92.jpeg" ContentType="image/jpeg"/>
  <Override PartName="/ppt/media/image93.jpeg" ContentType="image/jpeg"/>
  <Override PartName="/ppt/media/image94.png" ContentType="image/png"/>
  <Override PartName="/ppt/media/image95.png" ContentType="image/png"/>
  <Override PartName="/ppt/media/image96.png" ContentType="image/png"/>
  <Override PartName="/ppt/media/image97.png" ContentType="image/png"/>
  <Override PartName="/ppt/media/image98.png" ContentType="image/png"/>
  <Override PartName="/ppt/media/image99.jpeg" ContentType="image/jpeg"/>
  <Override PartName="/ppt/media/image102.png" ContentType="image/png"/>
  <Override PartName="/ppt/media/image103.png" ContentType="image/png"/>
  <Override PartName="/ppt/media/image104.png" ContentType="image/png"/>
  <Override PartName="/ppt/media/image105.png" ContentType="image/png"/>
  <Override PartName="/ppt/media/image106.jpeg" ContentType="image/jpeg"/>
  <Override PartName="/ppt/media/image107.jpeg" ContentType="image/jpeg"/>
  <Override PartName="/ppt/media/image108.png" ContentType="image/png"/>
  <Override PartName="/ppt/media/image109.png" ContentType="image/png"/>
  <Override PartName="/ppt/media/image111.jpeg" ContentType="image/jpeg"/>
  <Override PartName="/ppt/media/image112.jpeg" ContentType="image/jpeg"/>
  <Override PartName="/ppt/media/image113.png" ContentType="image/png"/>
  <Override PartName="/ppt/media/image114.png" ContentType="image/png"/>
  <Override PartName="/ppt/media/image115.png" ContentType="image/png"/>
  <Override PartName="/ppt/media/image116.png" ContentType="image/png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</p:sldIdLst>
  <p:sldSz cx="9144000" cy="6858000"/>
  <p:notesSz cx="6797675" cy="987425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notesMaster" Target="notesMasters/notesMaster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1200" spc="-1" strike="noStrike">
                <a:solidFill>
                  <a:srgbClr val="000000"/>
                </a:solidFill>
                <a:latin typeface="Georgia"/>
              </a:defRPr>
            </a:pPr>
            <a:r>
              <a:rPr b="1" sz="1200" spc="-1" strike="noStrike">
                <a:solidFill>
                  <a:srgbClr val="000000"/>
                </a:solidFill>
                <a:latin typeface="Georgia"/>
              </a:rPr>
              <a:t>Распределение тепловой нагрузки по потребителям, Гкал/год</a:t>
            </a:r>
          </a:p>
        </c:rich>
      </c:tx>
      <c:layout>
        <c:manualLayout>
          <c:xMode val="edge"/>
          <c:yMode val="edge"/>
          <c:x val="0.151346557006934"/>
          <c:y val="0.00733251860904344"/>
        </c:manualLayout>
      </c:layout>
      <c:overlay val="0"/>
      <c:spPr>
        <a:noFill/>
        <a:ln>
          <a:noFill/>
        </a:ln>
      </c:spPr>
    </c:title>
    <c:autoTitleDeleted val="0"/>
    <c:view3D>
      <c:rotX val="30"/>
      <c:rotY val="300"/>
      <c:rAngAx val="0"/>
      <c:perspective val="30"/>
    </c:view3D>
    <c:floor>
      <c:spPr>
        <a:solidFill>
          <a:srgbClr val="d9d9d9"/>
        </a:solidFill>
        <a:ln>
          <a:noFill/>
        </a:ln>
      </c:spPr>
    </c:floor>
    <c:sideWall>
      <c:spPr>
        <a:solidFill>
          <a:srgbClr val="d9d9d9"/>
        </a:solidFill>
        <a:ln>
          <a:noFill/>
        </a:ln>
      </c:spPr>
    </c:sideWall>
    <c:backWall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243912272214159"/>
          <c:y val="0.0516609265637151"/>
          <c:w val="0.520561199806483"/>
          <c:h val="0.667370292189757"/>
        </c:manualLayout>
      </c:layout>
      <c:pie3DChart>
        <c:varyColors val="1"/>
        <c:ser>
          <c:idx val="0"/>
          <c:order val="0"/>
          <c:spPr>
            <a:solidFill>
              <a:srgbClr val="a5b592"/>
            </a:solidFill>
            <a:ln>
              <a:noFill/>
            </a:ln>
          </c:spPr>
          <c:explosion val="7"/>
          <c:dPt>
            <c:idx val="0"/>
            <c:explosion val="6"/>
            <c:spPr>
              <a:solidFill>
                <a:srgbClr val="a5b592"/>
              </a:solidFill>
              <a:ln>
                <a:noFill/>
              </a:ln>
            </c:spPr>
          </c:dPt>
          <c:dPt>
            <c:idx val="1"/>
            <c:explosion val="16"/>
            <c:spPr>
              <a:solidFill>
                <a:srgbClr val="f3a447"/>
              </a:solidFill>
              <a:ln>
                <a:noFill/>
              </a:ln>
            </c:spPr>
          </c:dPt>
          <c:dPt>
            <c:idx val="2"/>
            <c:explosion val="20"/>
            <c:spPr>
              <a:solidFill>
                <a:srgbClr val="e7bc29"/>
              </a:solidFill>
              <a:ln>
                <a:noFill/>
              </a:ln>
            </c:spPr>
          </c:dPt>
          <c:dPt>
            <c:idx val="3"/>
            <c:explosion val="17"/>
            <c:spPr>
              <a:solidFill>
                <a:srgbClr val="d092a7"/>
              </a:solidFill>
              <a:ln>
                <a:noFill/>
              </a:ln>
            </c:spPr>
          </c:dPt>
          <c:dPt>
            <c:idx val="4"/>
            <c:explosion val="7"/>
            <c:spPr>
              <a:solidFill>
                <a:srgbClr val="9c85c0"/>
              </a:solidFill>
              <a:ln>
                <a:noFill/>
              </a:ln>
            </c:spPr>
          </c:dPt>
          <c:dLbls>
            <c:numFmt formatCode="#,##0.00" sourceLinked="1"/>
            <c:dLbl>
              <c:idx val="0"/>
              <c:numFmt formatCode="#,##0.00" sourceLinked="1"/>
              <c:txPr>
                <a:bodyPr/>
                <a:lstStyle/>
                <a:p>
                  <a:pPr>
                    <a:defRPr b="0" sz="1200" spc="-1" strike="noStrike">
                      <a:solidFill>
                        <a:srgbClr val="000000"/>
                      </a:solidFill>
                      <a:latin typeface="Georgia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#,##0.00" sourceLinked="1"/>
              <c:txPr>
                <a:bodyPr/>
                <a:lstStyle/>
                <a:p>
                  <a:pPr>
                    <a:defRPr b="0" sz="1200" spc="-1" strike="noStrike">
                      <a:solidFill>
                        <a:srgbClr val="000000"/>
                      </a:solidFill>
                      <a:latin typeface="Georgia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#,##0.00" sourceLinked="1"/>
              <c:txPr>
                <a:bodyPr/>
                <a:lstStyle/>
                <a:p>
                  <a:pPr>
                    <a:defRPr b="0" sz="1200" spc="-1" strike="noStrike">
                      <a:solidFill>
                        <a:srgbClr val="000000"/>
                      </a:solidFill>
                      <a:latin typeface="Georgia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#,##0.00" sourceLinked="1"/>
              <c:txPr>
                <a:bodyPr/>
                <a:lstStyle/>
                <a:p>
                  <a:pPr>
                    <a:defRPr b="0" sz="1200" spc="-1" strike="noStrike">
                      <a:solidFill>
                        <a:srgbClr val="000000"/>
                      </a:solidFill>
                      <a:latin typeface="Georgia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#,##0.00" sourceLinked="1"/>
              <c:txPr>
                <a:bodyPr/>
                <a:lstStyle/>
                <a:p>
                  <a:pPr>
                    <a:defRPr b="0" sz="1200" spc="-1" strike="noStrike">
                      <a:solidFill>
                        <a:srgbClr val="000000"/>
                      </a:solidFill>
                      <a:latin typeface="Georgia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/>
              <a:lstStyle/>
              <a:p>
                <a:pPr>
                  <a:defRPr b="0" sz="1200" spc="-1" strike="noStrike">
                    <a:solidFill>
                      <a:srgbClr val="000000"/>
                    </a:solidFill>
                    <a:latin typeface="Georgia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5"/>
                <c:pt idx="0">
                  <c:v>население</c:v>
                </c:pt>
                <c:pt idx="1">
                  <c:v>бюджетные организации</c:v>
                </c:pt>
                <c:pt idx="2">
                  <c:v>прочие юридические лица</c:v>
                </c:pt>
                <c:pt idx="3">
                  <c:v>производственные помещения ООО </c:v>
                </c:pt>
                <c:pt idx="4">
                  <c:v/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918006.532</c:v>
                </c:pt>
                <c:pt idx="1">
                  <c:v>216716.382</c:v>
                </c:pt>
                <c:pt idx="2">
                  <c:v>149319.02</c:v>
                </c:pt>
                <c:pt idx="3">
                  <c:v>1539.81</c:v>
                </c:pt>
                <c:pt idx="4">
                  <c:v/>
                </c:pt>
              </c:numCache>
            </c:numRef>
          </c:val>
        </c:ser>
      </c:pie3DChart>
    </c:plotArea>
    <c:legend>
      <c:legendPos val="b"/>
      <c:layout>
        <c:manualLayout>
          <c:xMode val="edge"/>
          <c:yMode val="edge"/>
          <c:x val="0.147848477650102"/>
          <c:y val="0.582933865481407"/>
          <c:w val="0.698958771456784"/>
          <c:h val="0.375733145253165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b="0" sz="1050" spc="-1" strike="noStrike">
              <a:solidFill>
                <a:srgbClr val="000000"/>
              </a:solidFill>
              <a:latin typeface="Georgia"/>
            </a:defRPr>
          </a:pPr>
        </a:p>
      </c:txPr>
    </c:legend>
    <c:plotVisOnly val="1"/>
    <c:dispBlanksAs val="gap"/>
  </c:chart>
  <c:spPr>
    <a:noFill/>
    <a:ln w="9360">
      <a:solidFill>
        <a:srgbClr val="d9d9d9"/>
      </a:solidFill>
      <a:round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1200" spc="-1" strike="noStrike">
                <a:solidFill>
                  <a:srgbClr val="000000"/>
                </a:solidFill>
                <a:latin typeface="Georgia"/>
              </a:defRPr>
            </a:pPr>
            <a:r>
              <a:rPr b="1" sz="1200" spc="-1" strike="noStrike">
                <a:solidFill>
                  <a:srgbClr val="000000"/>
                </a:solidFill>
                <a:latin typeface="Georgia"/>
              </a:rPr>
              <a:t>Износ объектов теплоснабжения,%</a:t>
            </a:r>
          </a:p>
        </c:rich>
      </c:tx>
      <c:layout>
        <c:manualLayout>
          <c:xMode val="edge"/>
          <c:yMode val="edge"/>
          <c:x val="0.134018691588785"/>
          <c:y val="0.0510498687664042"/>
        </c:manualLayout>
      </c:layout>
      <c:overlay val="0"/>
      <c:spPr>
        <a:noFill/>
        <a:ln>
          <a:noFill/>
        </a:ln>
      </c:spPr>
    </c:title>
    <c:autoTitleDeleted val="0"/>
    <c:view3D>
      <c:rotX val="15"/>
      <c:rotY val="20"/>
      <c:rAngAx val="1"/>
      <c:perspective val="30"/>
    </c:view3D>
    <c:floor>
      <c:spPr>
        <a:noFill/>
        <a:ln w="9360">
          <a:solidFill>
            <a:srgbClr val="8b8b8b"/>
          </a:solidFill>
          <a:round/>
        </a:ln>
      </c:spPr>
    </c:floor>
    <c:sideWall>
      <c:spPr>
        <a:noFill/>
        <a:ln w="9360">
          <a:solidFill>
            <a:srgbClr val="8b8b8b"/>
          </a:solidFill>
          <a:round/>
        </a:ln>
      </c:spPr>
    </c:sideWall>
    <c:backWall>
      <c:spPr>
        <a:noFill/>
        <a:ln w="9360">
          <a:solidFill>
            <a:srgbClr val="8b8b8b"/>
          </a:solidFill>
          <a:round/>
        </a:ln>
      </c:spPr>
    </c:backWall>
    <c:plotArea>
      <c:bar3DChart>
        <c:barDir val="col"/>
        <c:grouping val="percent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износ</c:v>
                </c:pt>
              </c:strCache>
            </c:strRef>
          </c:tx>
          <c:spPr>
            <a:solidFill>
              <a:srgbClr val="b55475"/>
            </a:solidFill>
            <a:ln w="9360">
              <a:solidFill>
                <a:srgbClr val="ffffff"/>
              </a:solidFill>
              <a:round/>
            </a:ln>
          </c:spPr>
          <c:invertIfNegative val="0"/>
          <c:dLbls>
            <c:numFmt formatCode="General" sourceLinked="1"/>
            <c:txPr>
              <a:bodyPr/>
              <a:lstStyle/>
              <a:p>
                <a:pPr>
                  <a:defRPr b="0" sz="1100" spc="-1" strike="noStrike">
                    <a:solidFill>
                      <a:srgbClr val="000000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2"/>
                <c:pt idx="0">
                  <c:v>котельные</c:v>
                </c:pt>
                <c:pt idx="1">
                  <c:v>сети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64.89</c:v>
                </c:pt>
                <c:pt idx="1">
                  <c:v>65.93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оставшийся ресурс</c:v>
                </c:pt>
              </c:strCache>
            </c:strRef>
          </c:tx>
          <c:spPr>
            <a:solidFill>
              <a:srgbClr val="becb95"/>
            </a:solidFill>
            <a:ln w="9360">
              <a:solidFill>
                <a:srgbClr val="ffffff"/>
              </a:solidFill>
              <a:round/>
            </a:ln>
          </c:spPr>
          <c:invertIfNegative val="0"/>
          <c:dLbls>
            <c:numFmt formatCode="General" sourceLinked="1"/>
            <c:txPr>
              <a:bodyPr/>
              <a:lstStyle/>
              <a:p>
                <a:pPr>
                  <a:defRPr b="0" sz="1100" spc="-1" strike="noStrike">
                    <a:solidFill>
                      <a:srgbClr val="000000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2"/>
                <c:pt idx="0">
                  <c:v>котельные</c:v>
                </c:pt>
                <c:pt idx="1">
                  <c:v>сети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35.11</c:v>
                </c:pt>
                <c:pt idx="1">
                  <c:v>34.07</c:v>
                </c:pt>
              </c:numCache>
            </c:numRef>
          </c:val>
        </c:ser>
        <c:gapWidth val="55"/>
        <c:shape val="box"/>
        <c:axId val="71179662"/>
        <c:axId val="9384877"/>
        <c:axId val="0"/>
      </c:bar3DChart>
      <c:catAx>
        <c:axId val="71179662"/>
        <c:scaling>
          <c:orientation val="minMax"/>
        </c:scaling>
        <c:delete val="0"/>
        <c:axPos val="b"/>
        <c:numFmt formatCode="[$-419]DD/MM/YYYY" sourceLinked="1"/>
        <c:majorTickMark val="none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b="0" sz="1100" spc="-1" strike="noStrike">
                <a:solidFill>
                  <a:srgbClr val="000000"/>
                </a:solidFill>
                <a:latin typeface="Georgia"/>
              </a:defRPr>
            </a:pPr>
          </a:p>
        </c:txPr>
        <c:crossAx val="9384877"/>
        <c:crosses val="autoZero"/>
        <c:auto val="1"/>
        <c:lblAlgn val="ctr"/>
        <c:lblOffset val="100"/>
      </c:catAx>
      <c:valAx>
        <c:axId val="9384877"/>
        <c:scaling>
          <c:orientation val="minMax"/>
        </c:scaling>
        <c:delete val="0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b="0" sz="1100" spc="-1" strike="noStrike">
                <a:solidFill>
                  <a:srgbClr val="000000"/>
                </a:solidFill>
                <a:latin typeface="Georgia"/>
              </a:defRPr>
            </a:pPr>
          </a:p>
        </c:txPr>
        <c:crossAx val="71179662"/>
        <c:crosses val="autoZero"/>
      </c:valAx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b="0" sz="1100" spc="-1" strike="noStrike">
              <a:solidFill>
                <a:srgbClr val="000000"/>
              </a:solidFill>
              <a:latin typeface="Georgia"/>
            </a:defRPr>
          </a:pPr>
        </a:p>
      </c:txPr>
    </c:legend>
    <c:plotVisOnly val="1"/>
    <c:dispBlanksAs val="gap"/>
  </c:chart>
  <c:spPr>
    <a:noFill/>
    <a:ln w="9360">
      <a:solidFill>
        <a:srgbClr val="d9d9d9"/>
      </a:solidFill>
      <a:round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layout>
        <c:manualLayout>
          <c:layoutTarget val="inner"/>
          <c:xMode val="edge"/>
          <c:yMode val="edge"/>
          <c:x val="0.156119808797088"/>
          <c:y val="0.153496007760615"/>
          <c:w val="0.788405034425295"/>
          <c:h val="0.6395791358853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Норма расхода газа тыс. куб. м/Гкал</c:v>
                </c:pt>
              </c:strCache>
            </c:strRef>
          </c:tx>
          <c:spPr>
            <a:solidFill>
              <a:srgbClr val="a5b592"/>
            </a:solidFill>
            <a:ln>
              <a:noFill/>
            </a:ln>
          </c:spPr>
          <c:invertIfNegative val="0"/>
          <c:dLbls>
            <c:numFmt formatCode="#,##0.00" sourceLinked="1"/>
            <c:txPr>
              <a:bodyPr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Georgia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2020-2040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167.68</c:v>
                </c:pt>
                <c:pt idx="1">
                  <c:v>167.68</c:v>
                </c:pt>
                <c:pt idx="2">
                  <c:v>164.44</c:v>
                </c:pt>
                <c:pt idx="3">
                  <c:v>163.22</c:v>
                </c:pt>
                <c:pt idx="4">
                  <c:v>162.62</c:v>
                </c:pt>
              </c:numCache>
            </c:numRef>
          </c:val>
        </c:ser>
        <c:gapWidth val="75"/>
        <c:overlap val="100"/>
        <c:axId val="86889322"/>
        <c:axId val="38765953"/>
      </c:barChart>
      <c:catAx>
        <c:axId val="86889322"/>
        <c:scaling>
          <c:orientation val="minMax"/>
        </c:scaling>
        <c:delete val="0"/>
        <c:axPos val="b"/>
        <c:numFmt formatCode="[$-419]DD/MM/YYYY" sourceLinked="1"/>
        <c:majorTickMark val="none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b="0" sz="900" spc="-1" strike="noStrike">
                <a:solidFill>
                  <a:srgbClr val="000000"/>
                </a:solidFill>
                <a:latin typeface="Georgia"/>
              </a:defRPr>
            </a:pPr>
          </a:p>
        </c:txPr>
        <c:crossAx val="38765953"/>
        <c:crosses val="autoZero"/>
        <c:auto val="1"/>
        <c:lblAlgn val="ctr"/>
        <c:lblOffset val="100"/>
      </c:catAx>
      <c:valAx>
        <c:axId val="38765953"/>
        <c:scaling>
          <c:orientation val="minMax"/>
        </c:scaling>
        <c:delete val="0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Georgia"/>
              </a:defRPr>
            </a:pPr>
          </a:p>
        </c:txPr>
        <c:crossAx val="86889322"/>
        <c:crosses val="autoZero"/>
      </c:valAx>
      <c:spPr>
        <a:solidFill>
          <a:srgbClr val="ffffff"/>
        </a:solidFill>
        <a:ln>
          <a:noFill/>
        </a:ln>
      </c:spPr>
    </c:plotArea>
    <c:plotVisOnly val="1"/>
    <c:dispBlanksAs val="gap"/>
  </c:chart>
  <c:spPr>
    <a:noFill/>
    <a:ln w="9360">
      <a:solidFill>
        <a:srgbClr val="d9d9d9"/>
      </a:solidFill>
      <a:round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собственные средства</c:v>
                </c:pt>
              </c:strCache>
            </c:strRef>
          </c:tx>
          <c:spPr>
            <a:solidFill>
              <a:srgbClr val="a5b592"/>
            </a:solidFill>
            <a:ln>
              <a:noFill/>
            </a:ln>
          </c:spPr>
          <c:invertIfNegative val="0"/>
          <c:dLbls>
            <c:numFmt formatCode="General" sourceLinked="1"/>
            <c:txPr>
              <a:bodyPr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Georgi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Всего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78780.34</c:v>
                </c:pt>
                <c:pt idx="1">
                  <c:v>213154.02</c:v>
                </c:pt>
                <c:pt idx="2">
                  <c:v>218578.8</c:v>
                </c:pt>
                <c:pt idx="3">
                  <c:v>203265.6</c:v>
                </c:pt>
                <c:pt idx="4">
                  <c:v>139088.4</c:v>
                </c:pt>
                <c:pt idx="5">
                  <c:v>852867.16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заемные средства</c:v>
                </c:pt>
              </c:strCache>
            </c:strRef>
          </c:tx>
          <c:spPr>
            <a:solidFill>
              <a:srgbClr val="f3a447"/>
            </a:solidFill>
            <a:ln>
              <a:noFill/>
            </a:ln>
          </c:spPr>
          <c:invertIfNegative val="0"/>
          <c:dLbls>
            <c:numFmt formatCode="General" sourceLinked="1"/>
            <c:txPr>
              <a:bodyPr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Georgi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Всего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573314.8</c:v>
                </c:pt>
                <c:pt idx="1">
                  <c:v>61113.38</c:v>
                </c:pt>
                <c:pt idx="2">
                  <c:v>353206.8</c:v>
                </c:pt>
                <c:pt idx="3">
                  <c:v>147967.2</c:v>
                </c:pt>
                <c:pt idx="4">
                  <c:v>0</c:v>
                </c:pt>
                <c:pt idx="5">
                  <c:v>1135602.18</c:v>
                </c:pt>
              </c:numCache>
            </c:numRef>
          </c:val>
        </c:ser>
        <c:gapWidth val="150"/>
        <c:overlap val="0"/>
        <c:axId val="21879419"/>
        <c:axId val="59924793"/>
      </c:barChart>
      <c:catAx>
        <c:axId val="21879419"/>
        <c:scaling>
          <c:orientation val="minMax"/>
        </c:scaling>
        <c:delete val="0"/>
        <c:axPos val="b"/>
        <c:numFmt formatCode="[$-419]DD/MM/YYYY" sourceLinked="1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Georgia"/>
              </a:defRPr>
            </a:pPr>
          </a:p>
        </c:txPr>
        <c:crossAx val="59924793"/>
        <c:crosses val="autoZero"/>
        <c:auto val="1"/>
        <c:lblAlgn val="ctr"/>
        <c:lblOffset val="100"/>
      </c:catAx>
      <c:valAx>
        <c:axId val="59924793"/>
        <c:scaling>
          <c:orientation val="minMax"/>
        </c:scaling>
        <c:delete val="0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Georgia"/>
              </a:defRPr>
            </a:pPr>
          </a:p>
        </c:txPr>
        <c:crossAx val="21879419"/>
        <c:crosses val="autoZero"/>
      </c:valAx>
      <c:spPr>
        <a:solidFill>
          <a:srgbClr val="ffffff"/>
        </a:solidFill>
        <a:ln>
          <a:noFill/>
        </a:ln>
      </c:spPr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Georgia"/>
            </a:defRPr>
          </a:pPr>
        </a:p>
      </c:txPr>
    </c:legend>
    <c:plotVisOnly val="1"/>
    <c:dispBlanksAs val="gap"/>
  </c:chart>
  <c:spPr>
    <a:noFill/>
    <a:ln w="9360">
      <a:solidFill>
        <a:srgbClr val="d9d9d9"/>
      </a:solidFill>
      <a:round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40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52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52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52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52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089969C7-A156-4CD6-A764-FFDA9B7ADC73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TextShape 1"/>
          <p:cNvSpPr txBox="1"/>
          <p:nvPr/>
        </p:nvSpPr>
        <p:spPr>
          <a:xfrm>
            <a:off x="3852720" y="9380160"/>
            <a:ext cx="2944440" cy="493920"/>
          </a:xfrm>
          <a:prstGeom prst="rect">
            <a:avLst/>
          </a:prstGeom>
          <a:noFill/>
          <a:ln w="9360">
            <a:noFill/>
          </a:ln>
        </p:spPr>
        <p:txBody>
          <a:bodyPr lIns="92520" rIns="92520" tIns="46080" bIns="46080" anchor="b">
            <a:noAutofit/>
          </a:bodyPr>
          <a:p>
            <a:pPr algn="r">
              <a:lnSpc>
                <a:spcPct val="100000"/>
              </a:lnSpc>
            </a:pPr>
            <a:fld id="{6337E461-A327-4A95-BB5E-05E29338205D}" type="slidenum">
              <a:rPr b="0" lang="ru-RU" sz="1200" spc="-1" strike="noStrike">
                <a:latin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772" name="PlaceHolder 2"/>
          <p:cNvSpPr>
            <a:spLocks noGrp="1"/>
          </p:cNvSpPr>
          <p:nvPr>
            <p:ph type="sldImg"/>
          </p:nvPr>
        </p:nvSpPr>
        <p:spPr>
          <a:xfrm>
            <a:off x="930240" y="743040"/>
            <a:ext cx="4936680" cy="3701520"/>
          </a:xfrm>
          <a:prstGeom prst="rect">
            <a:avLst/>
          </a:prstGeom>
        </p:spPr>
      </p:sp>
      <p:sp>
        <p:nvSpPr>
          <p:cNvPr id="773" name="PlaceHolder 3"/>
          <p:cNvSpPr>
            <a:spLocks noGrp="1"/>
          </p:cNvSpPr>
          <p:nvPr>
            <p:ph type="body"/>
          </p:nvPr>
        </p:nvSpPr>
        <p:spPr>
          <a:xfrm>
            <a:off x="906120" y="4690080"/>
            <a:ext cx="4984920" cy="4443120"/>
          </a:xfrm>
          <a:prstGeom prst="rect">
            <a:avLst/>
          </a:prstGeom>
        </p:spPr>
        <p:txBody>
          <a:bodyPr lIns="92520" rIns="92520" tIns="46080" bIns="46080">
            <a:noAutofit/>
          </a:bodyPr>
          <a:p>
            <a:endParaRPr b="0" lang="ru-RU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0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0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0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5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5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5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5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0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0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0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1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4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6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6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6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0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0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4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5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9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0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0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2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90000"/>
          </a:bodyPr>
          <a:p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-14400" y="0"/>
            <a:ext cx="9158040" cy="555660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Вставка рисунка</a:t>
            </a:r>
            <a:endParaRPr b="0" lang="ru-RU" sz="32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4" name="PlaceHolder 15"/>
          <p:cNvSpPr>
            <a:spLocks noGrp="1"/>
          </p:cNvSpPr>
          <p:nvPr>
            <p:ph type="title"/>
          </p:nvPr>
        </p:nvSpPr>
        <p:spPr>
          <a:xfrm>
            <a:off x="251640" y="5610600"/>
            <a:ext cx="6696360" cy="410040"/>
          </a:xfrm>
          <a:prstGeom prst="rect">
            <a:avLst/>
          </a:prstGeom>
        </p:spPr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3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4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5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6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7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9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0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1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2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3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4" name="PlaceHolder 14"/>
          <p:cNvSpPr>
            <a:spLocks noGrp="1"/>
          </p:cNvSpPr>
          <p:nvPr>
            <p:ph type="title"/>
          </p:nvPr>
        </p:nvSpPr>
        <p:spPr>
          <a:xfrm>
            <a:off x="251640" y="144000"/>
            <a:ext cx="8640720" cy="431640"/>
          </a:xfrm>
          <a:prstGeom prst="rect">
            <a:avLst/>
          </a:prstGeom>
        </p:spPr>
        <p:txBody>
          <a:bodyPr anchor="ctr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15"/>
          <p:cNvSpPr>
            <a:spLocks noGrp="1"/>
          </p:cNvSpPr>
          <p:nvPr>
            <p:ph type="sldNum"/>
          </p:nvPr>
        </p:nvSpPr>
        <p:spPr>
          <a:xfrm>
            <a:off x="8521920" y="6431760"/>
            <a:ext cx="45360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FBBFC6E-9140-4958-BC6C-F60645D25125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66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4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5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6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7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8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9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0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1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2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3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4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5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6" name="PlaceHolder 14"/>
          <p:cNvSpPr>
            <a:spLocks noGrp="1"/>
          </p:cNvSpPr>
          <p:nvPr>
            <p:ph type="title"/>
          </p:nvPr>
        </p:nvSpPr>
        <p:spPr>
          <a:xfrm>
            <a:off x="251640" y="144000"/>
            <a:ext cx="8640720" cy="431640"/>
          </a:xfrm>
          <a:prstGeom prst="rect">
            <a:avLst/>
          </a:prstGeom>
        </p:spPr>
        <p:txBody>
          <a:bodyPr anchor="ctr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5"/>
          <p:cNvSpPr>
            <a:spLocks noGrp="1"/>
          </p:cNvSpPr>
          <p:nvPr>
            <p:ph type="sldNum"/>
          </p:nvPr>
        </p:nvSpPr>
        <p:spPr>
          <a:xfrm>
            <a:off x="8521920" y="6431760"/>
            <a:ext cx="45360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686DA51C-0B2D-48A1-89EF-BB46F93C39C1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118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6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7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8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9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0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1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2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3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4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5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6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7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8" name="PlaceHolder 14"/>
          <p:cNvSpPr>
            <a:spLocks noGrp="1"/>
          </p:cNvSpPr>
          <p:nvPr>
            <p:ph type="title"/>
          </p:nvPr>
        </p:nvSpPr>
        <p:spPr>
          <a:xfrm>
            <a:off x="251640" y="144000"/>
            <a:ext cx="8640720" cy="431640"/>
          </a:xfrm>
          <a:prstGeom prst="rect">
            <a:avLst/>
          </a:prstGeom>
        </p:spPr>
        <p:txBody>
          <a:bodyPr anchor="ctr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15"/>
          <p:cNvSpPr>
            <a:spLocks noGrp="1"/>
          </p:cNvSpPr>
          <p:nvPr>
            <p:ph type="sldNum"/>
          </p:nvPr>
        </p:nvSpPr>
        <p:spPr>
          <a:xfrm>
            <a:off x="8521920" y="6431760"/>
            <a:ext cx="45360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21A626E3-A416-429D-8299-7837A50D75A4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170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8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9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0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1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2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3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4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5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6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7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8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9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0" name="PlaceHolder 14"/>
          <p:cNvSpPr>
            <a:spLocks noGrp="1"/>
          </p:cNvSpPr>
          <p:nvPr>
            <p:ph type="title"/>
          </p:nvPr>
        </p:nvSpPr>
        <p:spPr>
          <a:xfrm>
            <a:off x="251640" y="144000"/>
            <a:ext cx="8640720" cy="431640"/>
          </a:xfrm>
          <a:prstGeom prst="rect">
            <a:avLst/>
          </a:prstGeom>
        </p:spPr>
        <p:txBody>
          <a:bodyPr anchor="ctr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15"/>
          <p:cNvSpPr>
            <a:spLocks noGrp="1"/>
          </p:cNvSpPr>
          <p:nvPr>
            <p:ph type="sldNum"/>
          </p:nvPr>
        </p:nvSpPr>
        <p:spPr>
          <a:xfrm>
            <a:off x="8521920" y="6431760"/>
            <a:ext cx="45360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9E395477-E026-4217-9C05-B0DF5178DC49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222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0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1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2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3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4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5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6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7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8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9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70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71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72" name="PlaceHolder 14"/>
          <p:cNvSpPr>
            <a:spLocks noGrp="1"/>
          </p:cNvSpPr>
          <p:nvPr>
            <p:ph type="title"/>
          </p:nvPr>
        </p:nvSpPr>
        <p:spPr>
          <a:xfrm>
            <a:off x="251640" y="144000"/>
            <a:ext cx="8640720" cy="431640"/>
          </a:xfrm>
          <a:prstGeom prst="rect">
            <a:avLst/>
          </a:prstGeom>
        </p:spPr>
        <p:txBody>
          <a:bodyPr anchor="ctr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15"/>
          <p:cNvSpPr>
            <a:spLocks noGrp="1"/>
          </p:cNvSpPr>
          <p:nvPr>
            <p:ph type="sldNum"/>
          </p:nvPr>
        </p:nvSpPr>
        <p:spPr>
          <a:xfrm>
            <a:off x="8521920" y="6431760"/>
            <a:ext cx="45360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228C403-D1BC-4F55-9F90-5F417663C46F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274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2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3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4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5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6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7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8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19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20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21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22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23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24" name="PlaceHolder 14"/>
          <p:cNvSpPr>
            <a:spLocks noGrp="1"/>
          </p:cNvSpPr>
          <p:nvPr>
            <p:ph type="title"/>
          </p:nvPr>
        </p:nvSpPr>
        <p:spPr>
          <a:xfrm>
            <a:off x="251640" y="144000"/>
            <a:ext cx="8640720" cy="431640"/>
          </a:xfrm>
          <a:prstGeom prst="rect">
            <a:avLst/>
          </a:prstGeom>
        </p:spPr>
        <p:txBody>
          <a:bodyPr anchor="ctr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15"/>
          <p:cNvSpPr>
            <a:spLocks noGrp="1"/>
          </p:cNvSpPr>
          <p:nvPr>
            <p:ph type="sldNum"/>
          </p:nvPr>
        </p:nvSpPr>
        <p:spPr>
          <a:xfrm>
            <a:off x="8521920" y="6431760"/>
            <a:ext cx="45360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D3B4A4F-0240-495F-B365-FA5A5F11B7A4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326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4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5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6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7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8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9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0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1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2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3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4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5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6" name="PlaceHolder 14"/>
          <p:cNvSpPr>
            <a:spLocks noGrp="1"/>
          </p:cNvSpPr>
          <p:nvPr>
            <p:ph type="title"/>
          </p:nvPr>
        </p:nvSpPr>
        <p:spPr>
          <a:xfrm>
            <a:off x="251640" y="144000"/>
            <a:ext cx="8640720" cy="431640"/>
          </a:xfrm>
          <a:prstGeom prst="rect">
            <a:avLst/>
          </a:prstGeom>
        </p:spPr>
        <p:txBody>
          <a:bodyPr anchor="ctr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15"/>
          <p:cNvSpPr>
            <a:spLocks noGrp="1"/>
          </p:cNvSpPr>
          <p:nvPr>
            <p:ph type="sldNum"/>
          </p:nvPr>
        </p:nvSpPr>
        <p:spPr>
          <a:xfrm>
            <a:off x="8521920" y="6431760"/>
            <a:ext cx="45360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6CAC4AB-8529-4E04-B55D-FE57AE1DFC94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378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16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17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18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19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0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1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2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3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4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5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6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7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8" name="PlaceHolder 14"/>
          <p:cNvSpPr>
            <a:spLocks noGrp="1"/>
          </p:cNvSpPr>
          <p:nvPr>
            <p:ph type="title"/>
          </p:nvPr>
        </p:nvSpPr>
        <p:spPr>
          <a:xfrm>
            <a:off x="251640" y="144000"/>
            <a:ext cx="8640720" cy="431640"/>
          </a:xfrm>
          <a:prstGeom prst="rect">
            <a:avLst/>
          </a:prstGeom>
        </p:spPr>
        <p:txBody>
          <a:bodyPr anchor="ctr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444d26"/>
                </a:solidFill>
                <a:latin typeface="Trebuchet MS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15"/>
          <p:cNvSpPr>
            <a:spLocks noGrp="1"/>
          </p:cNvSpPr>
          <p:nvPr>
            <p:ph type="sldNum"/>
          </p:nvPr>
        </p:nvSpPr>
        <p:spPr>
          <a:xfrm>
            <a:off x="8521920" y="6431760"/>
            <a:ext cx="45360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D741723-B667-4BF6-B647-02DAB1854C31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430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68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69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0" name="CustomShape 4"/>
          <p:cNvSpPr/>
          <p:nvPr/>
        </p:nvSpPr>
        <p:spPr>
          <a:xfrm flipV="1">
            <a:off x="5410080" y="360000"/>
            <a:ext cx="3733560" cy="90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1" name="CustomShape 5"/>
          <p:cNvSpPr/>
          <p:nvPr/>
        </p:nvSpPr>
        <p:spPr>
          <a:xfrm flipV="1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2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3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4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5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6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7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8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9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0" name="PlaceHolder 14"/>
          <p:cNvSpPr>
            <a:spLocks noGrp="1"/>
          </p:cNvSpPr>
          <p:nvPr>
            <p:ph type="dt"/>
          </p:nvPr>
        </p:nvSpPr>
        <p:spPr>
          <a:xfrm>
            <a:off x="6586560" y="612720"/>
            <a:ext cx="956880" cy="4568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fld id="{FBCCF0E0-20BA-41D5-B047-CA1D593DC379}" type="datetime">
              <a:rPr b="0" lang="ru-RU" sz="800" spc="-1" strike="noStrike">
                <a:solidFill>
                  <a:srgbClr val="f3a447"/>
                </a:solidFill>
                <a:latin typeface="Arial"/>
              </a:rPr>
              <a:t>20.9.21</a:t>
            </a:fld>
            <a:endParaRPr b="0" lang="ru-RU" sz="800" spc="-1" strike="noStrike">
              <a:latin typeface="Times New Roman"/>
            </a:endParaRPr>
          </a:p>
        </p:txBody>
      </p:sp>
      <p:sp>
        <p:nvSpPr>
          <p:cNvPr id="481" name="PlaceHolder 15"/>
          <p:cNvSpPr>
            <a:spLocks noGrp="1"/>
          </p:cNvSpPr>
          <p:nvPr>
            <p:ph type="ftr"/>
          </p:nvPr>
        </p:nvSpPr>
        <p:spPr>
          <a:xfrm>
            <a:off x="5257800" y="612720"/>
            <a:ext cx="1325520" cy="4568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82" name="PlaceHolder 16"/>
          <p:cNvSpPr>
            <a:spLocks noGrp="1"/>
          </p:cNvSpPr>
          <p:nvPr>
            <p:ph type="sldNum"/>
          </p:nvPr>
        </p:nvSpPr>
        <p:spPr>
          <a:xfrm>
            <a:off x="8174880" y="2160"/>
            <a:ext cx="761760" cy="365400"/>
          </a:xfrm>
          <a:prstGeom prst="rect">
            <a:avLst/>
          </a:prstGeom>
        </p:spPr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4AFF343B-6153-475B-B634-570CE442F6E8}" type="slidenum">
              <a:rPr b="0" lang="ru-RU" sz="1800" spc="-1" strike="noStrike">
                <a:solidFill>
                  <a:srgbClr val="ffffff"/>
                </a:solidFill>
                <a:latin typeface="Arial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  <p:sp>
        <p:nvSpPr>
          <p:cNvPr id="483" name="PlaceHolder 1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40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1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Georgi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a5b592"/>
                </a:solidFill>
                <a:latin typeface="Georgia"/>
              </a:rPr>
              <a:t>Второй уровень структуры</a:t>
            </a:r>
            <a:endParaRPr b="0" lang="ru-RU" sz="2400" spc="-1" strike="noStrike">
              <a:solidFill>
                <a:srgbClr val="a5b592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a5b592"/>
                </a:solidFill>
                <a:latin typeface="Georgia"/>
              </a:rPr>
              <a:t>Третий уровень структуры</a:t>
            </a:r>
            <a:endParaRPr b="0" lang="ru-RU" sz="2200" spc="-1" strike="noStrike">
              <a:solidFill>
                <a:srgbClr val="a5b592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Четвёртый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Пятый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Шестой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e7bc29"/>
                </a:solidFill>
                <a:latin typeface="Georgia"/>
              </a:rPr>
              <a:t>Седьмой уровень структуры</a:t>
            </a:r>
            <a:endParaRPr b="0" lang="ru-RU" sz="2000" spc="-1" strike="noStrike">
              <a:solidFill>
                <a:srgbClr val="e7bc29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chart" Target="../charts/chart1.xml"/><Relationship Id="rId13" Type="http://schemas.openxmlformats.org/officeDocument/2006/relationships/chart" Target="../charts/chart2.xml"/><Relationship Id="rId1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microsoft.com/office/2007/relationships/hdphoto" Target="../media/hdphoto1.wdp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png"/><Relationship Id="rId14" Type="http://schemas.openxmlformats.org/officeDocument/2006/relationships/image" Target="../media/image48.png"/><Relationship Id="rId15" Type="http://schemas.openxmlformats.org/officeDocument/2006/relationships/image" Target="../media/image49.png"/><Relationship Id="rId16" Type="http://schemas.openxmlformats.org/officeDocument/2006/relationships/slideLayout" Target="../slideLayouts/slideLayout6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slideLayout" Target="../slideLayouts/slideLayout7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slideLayout" Target="../slideLayouts/slideLayout8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chart" Target="../charts/chart4.xml"/><Relationship Id="rId5" Type="http://schemas.openxmlformats.org/officeDocument/2006/relationships/slideLayout" Target="../slideLayouts/slideLayout9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image" Target="../media/image58.jpe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slideLayout" Target="../slideLayouts/slideLayout7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jpeg"/><Relationship Id="rId8" Type="http://schemas.openxmlformats.org/officeDocument/2006/relationships/slideLayout" Target="../slideLayouts/slideLayout7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image" Target="../media/image72.jpeg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slideLayout" Target="../slideLayouts/slideLayout7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8.jpeg"/><Relationship Id="rId2" Type="http://schemas.openxmlformats.org/officeDocument/2006/relationships/image" Target="../media/image79.jpe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slideLayout" Target="../slideLayouts/slideLayout7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85.jpeg"/><Relationship Id="rId2" Type="http://schemas.openxmlformats.org/officeDocument/2006/relationships/image" Target="../media/image86.jpe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slideLayout" Target="../slideLayouts/slideLayout7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92.jpeg"/><Relationship Id="rId2" Type="http://schemas.openxmlformats.org/officeDocument/2006/relationships/image" Target="../media/image93.jpe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Relationship Id="rId8" Type="http://schemas.openxmlformats.org/officeDocument/2006/relationships/slideLayout" Target="../slideLayouts/slideLayout7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99.jpeg"/><Relationship Id="rId2" Type="http://schemas.openxmlformats.org/officeDocument/2006/relationships/image" Target="../media/image100.jpeg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slideLayout" Target="../slideLayouts/slideLayout7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06.jpeg"/><Relationship Id="rId2" Type="http://schemas.openxmlformats.org/officeDocument/2006/relationships/image" Target="../media/image107.jpeg"/><Relationship Id="rId3" Type="http://schemas.openxmlformats.org/officeDocument/2006/relationships/image" Target="../media/image108.png"/><Relationship Id="rId4" Type="http://schemas.openxmlformats.org/officeDocument/2006/relationships/image" Target="../media/image109.png"/><Relationship Id="rId5" Type="http://schemas.openxmlformats.org/officeDocument/2006/relationships/image" Target="../media/image110.png"/><Relationship Id="rId6" Type="http://schemas.openxmlformats.org/officeDocument/2006/relationships/slideLayout" Target="../slideLayouts/slideLayout7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11.jpeg"/><Relationship Id="rId2" Type="http://schemas.openxmlformats.org/officeDocument/2006/relationships/image" Target="../media/image112.jpeg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image" Target="../media/image116.png"/><Relationship Id="rId7" Type="http://schemas.openxmlformats.org/officeDocument/2006/relationships/slideLayout" Target="../slideLayouts/slideLayout7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TextShape 1"/>
          <p:cNvSpPr txBox="1"/>
          <p:nvPr/>
        </p:nvSpPr>
        <p:spPr>
          <a:xfrm>
            <a:off x="261360" y="4964400"/>
            <a:ext cx="3518280" cy="1878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ru-RU" sz="2400" spc="-1" strike="noStrike">
                <a:solidFill>
                  <a:srgbClr val="3e4932"/>
                </a:solidFill>
                <a:latin typeface="Trebuchet MS"/>
              </a:rPr>
              <a:t>ПРЕЗЕНТАЦИЯ ПРОЕКТА</a:t>
            </a:r>
            <a:br/>
            <a:br/>
            <a:r>
              <a:rPr b="0" lang="ru-RU" sz="2000" spc="-1" strike="noStrike">
                <a:solidFill>
                  <a:srgbClr val="3e4932"/>
                </a:solidFill>
                <a:latin typeface="Georgia"/>
              </a:rPr>
              <a:t>Концессионное соглашение в Великом Новгороде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9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0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1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2" name="CustomShape 6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33" name="Объект 4" descr=""/>
          <p:cNvPicPr/>
          <p:nvPr/>
        </p:nvPicPr>
        <p:blipFill>
          <a:blip r:embed="rId2"/>
          <a:stretch/>
        </p:blipFill>
        <p:spPr>
          <a:xfrm>
            <a:off x="4397040" y="5661360"/>
            <a:ext cx="4134960" cy="971280"/>
          </a:xfrm>
          <a:prstGeom prst="rect">
            <a:avLst/>
          </a:prstGeom>
          <a:ln>
            <a:noFill/>
          </a:ln>
        </p:spPr>
      </p:pic>
      <p:sp>
        <p:nvSpPr>
          <p:cNvPr id="534" name="CustomShape 7"/>
          <p:cNvSpPr/>
          <p:nvPr/>
        </p:nvSpPr>
        <p:spPr>
          <a:xfrm>
            <a:off x="917640" y="6174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35" name="Picture 2" descr="C:\Users\baa\Pictures\котельные\4.png"/>
          <p:cNvPicPr/>
          <p:nvPr/>
        </p:nvPicPr>
        <p:blipFill>
          <a:blip r:embed="rId3"/>
          <a:stretch/>
        </p:blipFill>
        <p:spPr>
          <a:xfrm>
            <a:off x="395640" y="586440"/>
            <a:ext cx="3314520" cy="4419360"/>
          </a:xfrm>
          <a:prstGeom prst="rect">
            <a:avLst/>
          </a:prstGeom>
          <a:ln>
            <a:noFill/>
          </a:ln>
        </p:spPr>
      </p:pic>
      <p:pic>
        <p:nvPicPr>
          <p:cNvPr id="536" name="Picture 8" descr="Администрация Великого Новгорода | ВКонтакте"/>
          <p:cNvPicPr/>
          <p:nvPr/>
        </p:nvPicPr>
        <p:blipFill>
          <a:blip r:embed="rId4"/>
          <a:stretch/>
        </p:blipFill>
        <p:spPr>
          <a:xfrm>
            <a:off x="4422960" y="4413960"/>
            <a:ext cx="4109040" cy="1035000"/>
          </a:xfrm>
          <a:prstGeom prst="rect">
            <a:avLst/>
          </a:prstGeom>
          <a:ln>
            <a:noFill/>
          </a:ln>
        </p:spPr>
      </p:pic>
      <p:sp>
        <p:nvSpPr>
          <p:cNvPr id="537" name="CustomShape 8"/>
          <p:cNvSpPr/>
          <p:nvPr/>
        </p:nvSpPr>
        <p:spPr>
          <a:xfrm>
            <a:off x="1069920" y="7700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8" name="CustomShape 9"/>
          <p:cNvSpPr/>
          <p:nvPr/>
        </p:nvSpPr>
        <p:spPr>
          <a:xfrm>
            <a:off x="1222200" y="9223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9" name="CustomShape 10"/>
          <p:cNvSpPr/>
          <p:nvPr/>
        </p:nvSpPr>
        <p:spPr>
          <a:xfrm>
            <a:off x="1374840" y="10746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40" name="Picture 9" descr="C:\Users\baa\Pictures\gerb-novgorodskoj-oblasti-na-kolbase-ne-poyavitsya.jpg"/>
          <p:cNvPicPr/>
          <p:nvPr/>
        </p:nvPicPr>
        <p:blipFill>
          <a:blip r:embed="rId5"/>
          <a:stretch/>
        </p:blipFill>
        <p:spPr>
          <a:xfrm>
            <a:off x="5580000" y="770040"/>
            <a:ext cx="2952000" cy="3486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500">
        <p14:vortex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TextShape 1"/>
          <p:cNvSpPr txBox="1"/>
          <p:nvPr/>
        </p:nvSpPr>
        <p:spPr>
          <a:xfrm>
            <a:off x="312480" y="548640"/>
            <a:ext cx="4727520" cy="43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rebuchet MS"/>
              </a:rPr>
              <a:t>Состояние системы теплоснабжения при передаче в Концессию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42" name="Group 2"/>
          <p:cNvGrpSpPr/>
          <p:nvPr/>
        </p:nvGrpSpPr>
        <p:grpSpPr>
          <a:xfrm>
            <a:off x="312480" y="3584880"/>
            <a:ext cx="4259160" cy="819720"/>
            <a:chOff x="312480" y="3584880"/>
            <a:chExt cx="4259160" cy="819720"/>
          </a:xfrm>
        </p:grpSpPr>
        <p:sp>
          <p:nvSpPr>
            <p:cNvPr id="543" name="CustomShape 3"/>
            <p:cNvSpPr/>
            <p:nvPr/>
          </p:nvSpPr>
          <p:spPr>
            <a:xfrm>
              <a:off x="312480" y="3584880"/>
              <a:ext cx="4259160" cy="819720"/>
            </a:xfrm>
            <a:prstGeom prst="rect">
              <a:avLst/>
            </a:prstGeom>
            <a:noFill/>
            <a:ln w="12600">
              <a:solidFill>
                <a:schemeClr val="accent1">
                  <a:shade val="50000"/>
                </a:schemeClr>
              </a:solidFill>
              <a:prstDash val="lg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" rIns="36000" tIns="36000" bIns="36000">
              <a:noAutofit/>
            </a:bodyPr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endParaRPr b="0" lang="ru-RU" sz="18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             </a:t>
              </a:r>
              <a:r>
                <a:rPr b="1" lang="ru-RU" sz="1000" spc="-1" strike="noStrike">
                  <a:solidFill>
                    <a:srgbClr val="d092a7"/>
                  </a:solidFill>
                  <a:latin typeface="Georgia"/>
                </a:rPr>
                <a:t>Система теплоснабжения г. В. Новгорода</a:t>
              </a:r>
              <a:endParaRPr b="0" lang="ru-RU" sz="1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endParaRPr b="0" lang="ru-RU" sz="1000" spc="-1" strike="noStrike">
                <a:latin typeface="Arial"/>
              </a:endParaRPr>
            </a:p>
            <a:p>
              <a:pPr marL="171360" indent="-171000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buSzPct val="100000"/>
                <a:buBlip>
                  <a:blip r:embed="rId1"/>
                </a:buBlip>
              </a:pPr>
              <a:r>
                <a:rPr b="0" lang="ru-RU" sz="1000" spc="-1" strike="noStrike">
                  <a:solidFill>
                    <a:srgbClr val="262626"/>
                  </a:solidFill>
                  <a:latin typeface="Georgia"/>
                </a:rPr>
                <a:t>Собственник - муниципальное образование городской округ Великий Новгород</a:t>
              </a:r>
              <a:endParaRPr b="0" lang="ru-RU" sz="1000" spc="-1" strike="noStrike">
                <a:latin typeface="Arial"/>
              </a:endParaRPr>
            </a:p>
            <a:p>
              <a:pPr marL="171360" indent="-171000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buSzPct val="100000"/>
                <a:buBlip>
                  <a:blip r:embed="rId2"/>
                </a:buBlip>
              </a:pPr>
              <a:r>
                <a:rPr b="0" lang="ru-RU" sz="1000" spc="-1" strike="noStrike">
                  <a:solidFill>
                    <a:srgbClr val="262626"/>
                  </a:solidFill>
                  <a:latin typeface="Georgia"/>
                </a:rPr>
                <a:t>Текущий тариф на теплоэнергию </a:t>
              </a: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– </a:t>
              </a:r>
              <a:r>
                <a:rPr b="0" lang="ru-RU" sz="1000" spc="-1" strike="noStrike">
                  <a:solidFill>
                    <a:srgbClr val="444d26"/>
                  </a:solidFill>
                  <a:latin typeface="Georgia"/>
                </a:rPr>
                <a:t>1 486,05 руб./Гкал (без НДС)</a:t>
              </a:r>
              <a:endParaRPr b="0" lang="ru-RU" sz="1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endParaRPr b="0" lang="ru-RU" sz="1000" spc="-1" strike="noStrike">
                <a:latin typeface="Arial"/>
              </a:endParaRPr>
            </a:p>
          </p:txBody>
        </p:sp>
        <p:pic>
          <p:nvPicPr>
            <p:cNvPr id="544" name="Picture 2" descr="https://d30y9cdsu7xlg0.cloudfront.net/png/3251-200.png"/>
            <p:cNvPicPr/>
            <p:nvPr/>
          </p:nvPicPr>
          <p:blipFill>
            <a:blip r:embed="rId3"/>
            <a:stretch/>
          </p:blipFill>
          <p:spPr>
            <a:xfrm>
              <a:off x="413280" y="3584880"/>
              <a:ext cx="293400" cy="36864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45" name="Group 4"/>
          <p:cNvGrpSpPr/>
          <p:nvPr/>
        </p:nvGrpSpPr>
        <p:grpSpPr>
          <a:xfrm>
            <a:off x="305640" y="4535640"/>
            <a:ext cx="4266000" cy="1223640"/>
            <a:chOff x="305640" y="4535640"/>
            <a:chExt cx="4266000" cy="1223640"/>
          </a:xfrm>
        </p:grpSpPr>
        <p:sp>
          <p:nvSpPr>
            <p:cNvPr id="546" name="CustomShape 5"/>
            <p:cNvSpPr/>
            <p:nvPr/>
          </p:nvSpPr>
          <p:spPr>
            <a:xfrm>
              <a:off x="305640" y="4535640"/>
              <a:ext cx="4266000" cy="1223640"/>
            </a:xfrm>
            <a:prstGeom prst="rect">
              <a:avLst/>
            </a:prstGeom>
            <a:noFill/>
            <a:ln w="12600">
              <a:solidFill>
                <a:schemeClr val="accent1">
                  <a:shade val="50000"/>
                </a:schemeClr>
              </a:solidFill>
              <a:prstDash val="lg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" rIns="36000" tIns="36000" bIns="36000">
              <a:noAutofit/>
            </a:bodyPr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endParaRPr b="0" lang="ru-RU" sz="18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              </a:t>
              </a:r>
              <a:r>
                <a:rPr b="1" lang="ru-RU" sz="1000" spc="-1" strike="noStrike">
                  <a:solidFill>
                    <a:srgbClr val="d092a7"/>
                  </a:solidFill>
                  <a:latin typeface="Georgia"/>
                </a:rPr>
                <a:t>Текущие поставщики услуг ЖКХ</a:t>
              </a:r>
              <a:endParaRPr b="0" lang="ru-RU" sz="1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endParaRPr b="0" lang="ru-RU" sz="1000" spc="-1" strike="noStrike">
                <a:latin typeface="Arial"/>
              </a:endParaRPr>
            </a:p>
            <a:p>
              <a:pPr marL="171360" indent="-171000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buSzPct val="100000"/>
                <a:buBlip>
                  <a:blip r:embed="rId4"/>
                </a:buBlip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ГВС и тепловая энергия — ООО «ТК Новгородская" </a:t>
              </a:r>
              <a:br/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(ранее  МУП «Теплоэнерго») </a:t>
              </a:r>
              <a:endParaRPr b="0" lang="ru-RU" sz="1000" spc="-1" strike="noStrike">
                <a:latin typeface="Arial"/>
              </a:endParaRPr>
            </a:p>
            <a:p>
              <a:pPr marL="171360" indent="-171000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buSzPct val="100000"/>
                <a:buBlip>
                  <a:blip r:embed="rId5"/>
                </a:buBlip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Водоснабжение — МУП «Новгородский водоканал»</a:t>
              </a:r>
              <a:endParaRPr b="0" lang="ru-RU" sz="1000" spc="-1" strike="noStrike">
                <a:latin typeface="Arial"/>
              </a:endParaRPr>
            </a:p>
            <a:p>
              <a:pPr marL="171360" indent="-171000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buSzPct val="100000"/>
                <a:buBlip>
                  <a:blip r:embed="rId6"/>
                </a:buBlip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Электроэнергия — ООО «ТНС энерго Великий Новгород»</a:t>
              </a:r>
              <a:endParaRPr b="0" lang="ru-RU" sz="1000" spc="-1" strike="noStrike">
                <a:latin typeface="Arial"/>
              </a:endParaRPr>
            </a:p>
            <a:p>
              <a:pPr marL="171360" indent="-171000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buSzPct val="100000"/>
                <a:buBlip>
                  <a:blip r:embed="rId7"/>
                </a:buBlip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Газ — ООО «Газпром межрегионгаз Великий Новгород»</a:t>
              </a:r>
              <a:endParaRPr b="0" lang="ru-RU" sz="1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endParaRPr b="0" lang="ru-RU" sz="1000" spc="-1" strike="noStrike">
                <a:latin typeface="Arial"/>
              </a:endParaRPr>
            </a:p>
          </p:txBody>
        </p:sp>
        <p:pic>
          <p:nvPicPr>
            <p:cNvPr id="547" name="Picture 4" descr="https://d30y9cdsu7xlg0.cloudfront.net/png/41030-200.png"/>
            <p:cNvPicPr/>
            <p:nvPr/>
          </p:nvPicPr>
          <p:blipFill>
            <a:blip r:embed="rId8"/>
            <a:stretch/>
          </p:blipFill>
          <p:spPr>
            <a:xfrm>
              <a:off x="362880" y="4572360"/>
              <a:ext cx="350640" cy="26676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48" name="Group 6"/>
          <p:cNvGrpSpPr/>
          <p:nvPr/>
        </p:nvGrpSpPr>
        <p:grpSpPr>
          <a:xfrm>
            <a:off x="297720" y="5876280"/>
            <a:ext cx="4273920" cy="720720"/>
            <a:chOff x="297720" y="5876280"/>
            <a:chExt cx="4273920" cy="720720"/>
          </a:xfrm>
        </p:grpSpPr>
        <p:sp>
          <p:nvSpPr>
            <p:cNvPr id="549" name="CustomShape 7"/>
            <p:cNvSpPr/>
            <p:nvPr/>
          </p:nvSpPr>
          <p:spPr>
            <a:xfrm>
              <a:off x="297720" y="5876280"/>
              <a:ext cx="4273920" cy="720720"/>
            </a:xfrm>
            <a:prstGeom prst="rect">
              <a:avLst/>
            </a:prstGeom>
            <a:noFill/>
            <a:ln w="12600">
              <a:solidFill>
                <a:schemeClr val="accent1">
                  <a:shade val="50000"/>
                </a:schemeClr>
              </a:solidFill>
              <a:prstDash val="lg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" rIns="36000" tIns="36000" bIns="36000">
              <a:noAutofit/>
            </a:bodyPr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endParaRPr b="0" lang="ru-RU" sz="18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             </a:t>
              </a:r>
              <a:r>
                <a:rPr b="1" lang="ru-RU" sz="1000" spc="-1" strike="noStrike">
                  <a:solidFill>
                    <a:srgbClr val="d092a7"/>
                  </a:solidFill>
                  <a:latin typeface="Georgia"/>
                </a:rPr>
                <a:t>Текущие состояние и проблемы</a:t>
              </a:r>
              <a:endParaRPr b="0" lang="ru-RU" sz="1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</a:pPr>
              <a:endParaRPr b="0" lang="ru-RU" sz="1000" spc="-1" strike="noStrike">
                <a:latin typeface="Arial"/>
              </a:endParaRPr>
            </a:p>
            <a:p>
              <a:pPr marL="171360" indent="-171000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buSzPct val="100000"/>
                <a:buBlip>
                  <a:blip r:embed="rId9"/>
                </a:buBlip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Высокий износ инфраструктуры теплоснабжения  –  </a:t>
              </a:r>
              <a:r>
                <a:rPr b="1" lang="ru-RU" sz="1000" spc="-1" strike="noStrike">
                  <a:solidFill>
                    <a:srgbClr val="000000"/>
                  </a:solidFill>
                  <a:latin typeface="Georgia"/>
                </a:rPr>
                <a:t>65,4 %</a:t>
              </a:r>
              <a:endParaRPr b="0" lang="ru-RU" sz="1000" spc="-1" strike="noStrike">
                <a:latin typeface="Arial"/>
              </a:endParaRPr>
            </a:p>
            <a:p>
              <a:pPr marL="171360" indent="-171000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buSzPct val="100000"/>
                <a:buBlip>
                  <a:blip r:embed="rId10"/>
                </a:buBlip>
              </a:pPr>
              <a:r>
                <a:rPr b="0" lang="ru-RU" sz="1000" spc="-1" strike="noStrike">
                  <a:solidFill>
                    <a:srgbClr val="000000"/>
                  </a:solidFill>
                  <a:latin typeface="Georgia"/>
                </a:rPr>
                <a:t>Потери теплоэнергии в тепловых сетях  –  </a:t>
              </a:r>
              <a:r>
                <a:rPr b="1" lang="ru-RU" sz="1000" spc="-1" strike="noStrike">
                  <a:solidFill>
                    <a:srgbClr val="000000"/>
                  </a:solidFill>
                  <a:latin typeface="Georgia"/>
                </a:rPr>
                <a:t>8,61%</a:t>
              </a:r>
              <a:endParaRPr b="0" lang="ru-RU" sz="1000" spc="-1" strike="noStrike">
                <a:latin typeface="Arial"/>
              </a:endParaRPr>
            </a:p>
          </p:txBody>
        </p:sp>
        <p:pic>
          <p:nvPicPr>
            <p:cNvPr id="550" name="Picture 2" descr="https://d30y9cdsu7xlg0.cloudfront.net/png/549453-200.png"/>
            <p:cNvPicPr/>
            <p:nvPr/>
          </p:nvPicPr>
          <p:blipFill>
            <a:blip r:embed="rId11"/>
            <a:stretch/>
          </p:blipFill>
          <p:spPr>
            <a:xfrm>
              <a:off x="425160" y="5924880"/>
              <a:ext cx="258840" cy="212400"/>
            </a:xfrm>
            <a:prstGeom prst="rect">
              <a:avLst/>
            </a:prstGeom>
            <a:ln>
              <a:noFill/>
            </a:ln>
          </p:spPr>
        </p:pic>
      </p:grpSp>
      <p:graphicFrame>
        <p:nvGraphicFramePr>
          <p:cNvPr id="551" name="Диаграмма 23"/>
          <p:cNvGraphicFramePr/>
          <p:nvPr/>
        </p:nvGraphicFramePr>
        <p:xfrm>
          <a:off x="4572000" y="3429000"/>
          <a:ext cx="446436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52" name="Диаграмма 27"/>
          <p:cNvGraphicFramePr/>
          <p:nvPr/>
        </p:nvGraphicFramePr>
        <p:xfrm>
          <a:off x="4860000" y="548640"/>
          <a:ext cx="3851640" cy="274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553" name="Table 8"/>
          <p:cNvGraphicFramePr/>
          <p:nvPr/>
        </p:nvGraphicFramePr>
        <p:xfrm>
          <a:off x="328320" y="1052640"/>
          <a:ext cx="4383000" cy="1126440"/>
        </p:xfrm>
        <a:graphic>
          <a:graphicData uri="http://schemas.openxmlformats.org/drawingml/2006/table">
            <a:tbl>
              <a:tblPr/>
              <a:tblGrid>
                <a:gridCol w="548640"/>
                <a:gridCol w="1223640"/>
                <a:gridCol w="903240"/>
                <a:gridCol w="883440"/>
                <a:gridCol w="824040"/>
              </a:tblGrid>
              <a:tr h="389160">
                <a:tc gridSpan="2"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Показатели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Располагаемая мощность, Гкал/час.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Подключенная нагрузка, Гкал/час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Загруженность котельных, %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noFill/>
                  </a:tcPr>
                </a:tc>
              </a:tr>
              <a:tr h="259560">
                <a:tc gridSpan="2">
                  <a:txBody>
                    <a:bodyPr lIns="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 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Источники теплоснабжения (котельные), всего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987,48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814,42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82,5%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25956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0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в. т.ч.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котельные с персоналом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886,33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723,44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81,6%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25956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0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 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автоматизированные котельные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101,15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90,98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89,9%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4" name="Table 9"/>
          <p:cNvGraphicFramePr/>
          <p:nvPr/>
        </p:nvGraphicFramePr>
        <p:xfrm>
          <a:off x="312480" y="2349000"/>
          <a:ext cx="4395240" cy="1151640"/>
        </p:xfrm>
        <a:graphic>
          <a:graphicData uri="http://schemas.openxmlformats.org/drawingml/2006/table">
            <a:tbl>
              <a:tblPr/>
              <a:tblGrid>
                <a:gridCol w="550440"/>
                <a:gridCol w="1227240"/>
                <a:gridCol w="905760"/>
                <a:gridCol w="885960"/>
                <a:gridCol w="825840"/>
              </a:tblGrid>
              <a:tr h="532800">
                <a:tc gridSpan="2"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Показатели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Протяженность в однотрубном исчислении, км.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Потери в сетях, Гкал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Потери в сетях, %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noFill/>
                  </a:tcPr>
                </a:tc>
              </a:tr>
              <a:tr h="152280">
                <a:tc gridSpan="2">
                  <a:txBody>
                    <a:bodyPr lIns="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 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Сети теплоснабжения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263,93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121 064,47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8,61%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30492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в. т.ч.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теплоноситель (отопление, нагрев)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205,29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98 194,70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8,52%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16164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 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сети ГВС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58,64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22 869,77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Georgia"/>
                        </a:rPr>
                        <a:t>9,01%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CustomShape 1"/>
          <p:cNvSpPr/>
          <p:nvPr/>
        </p:nvSpPr>
        <p:spPr>
          <a:xfrm>
            <a:off x="335880" y="848880"/>
            <a:ext cx="8412120" cy="178776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7" name="CustomShape 3"/>
          <p:cNvSpPr/>
          <p:nvPr/>
        </p:nvSpPr>
        <p:spPr>
          <a:xfrm>
            <a:off x="2934000" y="5486040"/>
            <a:ext cx="5567760" cy="63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444d26"/>
                </a:solidFill>
                <a:latin typeface="Arial"/>
              </a:rPr>
              <a:t>Оптимизировать нагрузку на местный бюджет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за счет передачи функций по модернизации и эксплуатации системы теплоснабжения частному оператору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558" name="CustomShape 4"/>
          <p:cNvSpPr/>
          <p:nvPr/>
        </p:nvSpPr>
        <p:spPr>
          <a:xfrm>
            <a:off x="399240" y="4001760"/>
            <a:ext cx="1383480" cy="72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444d26"/>
                </a:solidFill>
                <a:latin typeface="Arial"/>
              </a:rPr>
              <a:t>Реализация проекта позволит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559" name="CustomShape 5"/>
          <p:cNvSpPr/>
          <p:nvPr/>
        </p:nvSpPr>
        <p:spPr>
          <a:xfrm>
            <a:off x="2934000" y="2908800"/>
            <a:ext cx="5691600" cy="63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Обеспечить </a:t>
            </a:r>
            <a:r>
              <a:rPr b="1" lang="ru-RU" sz="1200" spc="-1" strike="noStrike">
                <a:solidFill>
                  <a:srgbClr val="444d26"/>
                </a:solidFill>
                <a:latin typeface="Arial"/>
              </a:rPr>
              <a:t>комфортные условия проживания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для населения города за счет предоставления качественных и надежных услуг в сфере теплоснабжения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560" name="CustomShape 6"/>
          <p:cNvSpPr/>
          <p:nvPr/>
        </p:nvSpPr>
        <p:spPr>
          <a:xfrm>
            <a:off x="2925720" y="3799440"/>
            <a:ext cx="5661720" cy="63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Обеспечить </a:t>
            </a:r>
            <a:r>
              <a:rPr b="1" lang="ru-RU" sz="1200" spc="-1" strike="noStrike">
                <a:solidFill>
                  <a:srgbClr val="444d26"/>
                </a:solidFill>
                <a:latin typeface="Arial"/>
              </a:rPr>
              <a:t>доступность услуг в сфере теплоснабжения для потребителей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за счет повышения энергетической эффективности и снижения потерь в системе теплоснабжения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561" name="CustomShape 7"/>
          <p:cNvSpPr/>
          <p:nvPr/>
        </p:nvSpPr>
        <p:spPr>
          <a:xfrm>
            <a:off x="2912760" y="4774320"/>
            <a:ext cx="5615640" cy="45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Использовать для развития системы теплоснабжения </a:t>
            </a:r>
            <a:r>
              <a:rPr b="1" lang="ru-RU" sz="1200" spc="-1" strike="noStrike">
                <a:solidFill>
                  <a:srgbClr val="444d26"/>
                </a:solidFill>
                <a:latin typeface="Arial"/>
              </a:rPr>
              <a:t>наиболее эффективные технологии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562" name="Picture 2" descr="https://d30y9cdsu7xlg0.cloudfront.net/png/11537-200.png"/>
          <p:cNvPicPr/>
          <p:nvPr/>
        </p:nvPicPr>
        <p:blipFill>
          <a:blip r:embed="rId1"/>
          <a:stretch/>
        </p:blipFill>
        <p:spPr>
          <a:xfrm>
            <a:off x="2264400" y="2999520"/>
            <a:ext cx="464040" cy="464040"/>
          </a:xfrm>
          <a:prstGeom prst="rect">
            <a:avLst/>
          </a:prstGeom>
          <a:ln>
            <a:noFill/>
          </a:ln>
        </p:spPr>
      </p:pic>
      <p:pic>
        <p:nvPicPr>
          <p:cNvPr id="563" name="Picture 4" descr="https://d30y9cdsu7xlg0.cloudfront.net/png/358272-200.png"/>
          <p:cNvPicPr/>
          <p:nvPr/>
        </p:nvPicPr>
        <p:blipFill>
          <a:blip r:embed="rId2"/>
          <a:stretch/>
        </p:blipFill>
        <p:spPr>
          <a:xfrm>
            <a:off x="2271600" y="3874320"/>
            <a:ext cx="496440" cy="496440"/>
          </a:xfrm>
          <a:prstGeom prst="rect">
            <a:avLst/>
          </a:prstGeom>
          <a:ln>
            <a:noFill/>
          </a:ln>
        </p:spPr>
      </p:pic>
      <p:sp>
        <p:nvSpPr>
          <p:cNvPr id="564" name="CustomShape 8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65" name="Picture 8" descr="https://d30y9cdsu7xlg0.cloudfront.net/png/321349-200.png"/>
          <p:cNvPicPr/>
          <p:nvPr/>
        </p:nvPicPr>
        <p:blipFill>
          <a:blip r:embed="rId3"/>
          <a:stretch/>
        </p:blipFill>
        <p:spPr>
          <a:xfrm>
            <a:off x="2271600" y="4738680"/>
            <a:ext cx="522720" cy="522720"/>
          </a:xfrm>
          <a:prstGeom prst="rect">
            <a:avLst/>
          </a:prstGeom>
          <a:ln>
            <a:noFill/>
          </a:ln>
        </p:spPr>
      </p:pic>
      <p:sp>
        <p:nvSpPr>
          <p:cNvPr id="566" name="CustomShape 9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67" name="Picture 12" descr="https://d30y9cdsu7xlg0.cloudfront.net/png/23558-200.png"/>
          <p:cNvPicPr/>
          <p:nvPr/>
        </p:nvPicPr>
        <p:blipFill>
          <a:blip r:embed="rId4"/>
          <a:stretch/>
        </p:blipFill>
        <p:spPr>
          <a:xfrm>
            <a:off x="2313720" y="5568480"/>
            <a:ext cx="454320" cy="458280"/>
          </a:xfrm>
          <a:prstGeom prst="rect">
            <a:avLst/>
          </a:prstGeom>
          <a:ln>
            <a:noFill/>
          </a:ln>
        </p:spPr>
      </p:pic>
      <p:sp>
        <p:nvSpPr>
          <p:cNvPr id="568" name="CustomShape 10"/>
          <p:cNvSpPr/>
          <p:nvPr/>
        </p:nvSpPr>
        <p:spPr>
          <a:xfrm>
            <a:off x="335880" y="908640"/>
            <a:ext cx="48258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latin typeface="Trebuchet MS"/>
              </a:rPr>
              <a:t>Цели реализации проекта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569" name="CustomShape 11"/>
          <p:cNvSpPr/>
          <p:nvPr/>
        </p:nvSpPr>
        <p:spPr>
          <a:xfrm>
            <a:off x="1150200" y="1294560"/>
            <a:ext cx="719964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Снижение затрат на содержание и повышение эффективности функционирования системы теплоснабжения Великого Новгорода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570" name="CustomShape 12"/>
          <p:cNvSpPr/>
          <p:nvPr/>
        </p:nvSpPr>
        <p:spPr>
          <a:xfrm>
            <a:off x="1150200" y="1997640"/>
            <a:ext cx="727236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Обеспечение надежного и качественного предоставления услуг теплоснабжения потребителям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571" name="CustomShape 13"/>
          <p:cNvSpPr/>
          <p:nvPr/>
        </p:nvSpPr>
        <p:spPr>
          <a:xfrm>
            <a:off x="525600" y="1233000"/>
            <a:ext cx="56196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444d26"/>
                </a:solidFill>
                <a:latin typeface="Arial"/>
              </a:rPr>
              <a:t>1.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572" name="CustomShape 14"/>
          <p:cNvSpPr/>
          <p:nvPr/>
        </p:nvSpPr>
        <p:spPr>
          <a:xfrm>
            <a:off x="577440" y="1936080"/>
            <a:ext cx="56196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444d26"/>
                </a:solidFill>
                <a:latin typeface="Arial"/>
              </a:rPr>
              <a:t>2.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573" name="CustomShape 15"/>
          <p:cNvSpPr/>
          <p:nvPr/>
        </p:nvSpPr>
        <p:spPr>
          <a:xfrm>
            <a:off x="1619640" y="2862720"/>
            <a:ext cx="503640" cy="3272040"/>
          </a:xfrm>
          <a:prstGeom prst="chevron">
            <a:avLst>
              <a:gd name="adj" fmla="val 8376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TextShape 1"/>
          <p:cNvSpPr txBox="1"/>
          <p:nvPr/>
        </p:nvSpPr>
        <p:spPr>
          <a:xfrm>
            <a:off x="336960" y="470880"/>
            <a:ext cx="8640720" cy="43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rebuchet MS"/>
              </a:rPr>
              <a:t>Основные параметры проекта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5" name="CustomShape 2"/>
          <p:cNvSpPr/>
          <p:nvPr/>
        </p:nvSpPr>
        <p:spPr>
          <a:xfrm>
            <a:off x="307800" y="902880"/>
            <a:ext cx="8008200" cy="48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Autofit/>
          </a:bodyPr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ru-RU" sz="1400" spc="-1" strike="noStrike">
                <a:solidFill>
                  <a:srgbClr val="444d26"/>
                </a:solidFill>
                <a:latin typeface="Trebuchet MS"/>
              </a:rPr>
              <a:t>Проект реализуется </a:t>
            </a:r>
            <a:r>
              <a:rPr b="1" lang="ru-RU" sz="1400" spc="-1" strike="noStrike">
                <a:solidFill>
                  <a:srgbClr val="444d26"/>
                </a:solidFill>
                <a:latin typeface="Trebuchet MS"/>
              </a:rPr>
              <a:t>на основе концессионного соглашения </a:t>
            </a:r>
            <a:r>
              <a:rPr b="0" lang="ru-RU" sz="1400" spc="-1" strike="noStrike">
                <a:solidFill>
                  <a:srgbClr val="444d26"/>
                </a:solidFill>
                <a:latin typeface="Trebuchet MS"/>
              </a:rPr>
              <a:t>(далее – КС) в соответствии с ФЗ «О концессионных соглашениях» от 29.04.2016 года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576" name="CustomShape 3"/>
          <p:cNvSpPr/>
          <p:nvPr/>
        </p:nvSpPr>
        <p:spPr>
          <a:xfrm>
            <a:off x="2722680" y="1549440"/>
            <a:ext cx="6341040" cy="87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Autofit/>
          </a:bodyPr>
          <a:p>
            <a:pPr lvl="1" marL="181080" indent="-171000">
              <a:lnSpc>
                <a:spcPct val="150000"/>
              </a:lnSpc>
              <a:spcAft>
                <a:spcPts val="400"/>
              </a:spcAft>
              <a:buSzPct val="125184"/>
              <a:buBlip>
                <a:blip r:embed="rId1"/>
              </a:buBlip>
            </a:pPr>
            <a:r>
              <a:rPr b="0" lang="ru-RU" sz="1100" spc="-1" strike="noStrike">
                <a:solidFill>
                  <a:srgbClr val="000000"/>
                </a:solidFill>
                <a:latin typeface="Georgia"/>
              </a:rPr>
              <a:t>Концедент – муниципальное образование городской округ Великий Новгород</a:t>
            </a:r>
            <a:endParaRPr b="0" lang="ru-RU" sz="1100" spc="-1" strike="noStrike">
              <a:latin typeface="Arial"/>
            </a:endParaRPr>
          </a:p>
          <a:p>
            <a:pPr lvl="1" marL="181080" indent="-171000">
              <a:lnSpc>
                <a:spcPct val="150000"/>
              </a:lnSpc>
              <a:spcAft>
                <a:spcPts val="400"/>
              </a:spcAft>
              <a:buSzPct val="125184"/>
              <a:buBlip>
                <a:blip r:embed="rId2"/>
              </a:buBlip>
            </a:pPr>
            <a:r>
              <a:rPr b="0" lang="ru-RU" sz="1100" spc="-1" strike="noStrike">
                <a:solidFill>
                  <a:srgbClr val="000000"/>
                </a:solidFill>
                <a:latin typeface="Georgia"/>
              </a:rPr>
              <a:t>Концессионер – ООО «Тепловая Компания Новгородская»</a:t>
            </a:r>
            <a:endParaRPr b="0" lang="ru-RU" sz="1100" spc="-1" strike="noStrike">
              <a:latin typeface="Arial"/>
            </a:endParaRPr>
          </a:p>
          <a:p>
            <a:pPr lvl="1" marL="181080" indent="-171000">
              <a:lnSpc>
                <a:spcPct val="150000"/>
              </a:lnSpc>
              <a:spcAft>
                <a:spcPts val="400"/>
              </a:spcAft>
              <a:buSzPct val="125184"/>
              <a:buBlip>
                <a:blip r:embed="rId3"/>
              </a:buBlip>
            </a:pPr>
            <a:r>
              <a:rPr b="0" lang="ru-RU" sz="1100" spc="-1" strike="noStrike">
                <a:solidFill>
                  <a:srgbClr val="000000"/>
                </a:solidFill>
                <a:latin typeface="Georgia"/>
              </a:rPr>
              <a:t>Муниципальное унитарное предприятие (далее – МУП) «Теплоэнерго»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577" name="CustomShape 4"/>
          <p:cNvSpPr/>
          <p:nvPr/>
        </p:nvSpPr>
        <p:spPr>
          <a:xfrm>
            <a:off x="2727000" y="5645880"/>
            <a:ext cx="6016680" cy="46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Autofit/>
          </a:bodyPr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ru-RU" sz="1200" spc="-1" strike="noStrike">
                <a:solidFill>
                  <a:srgbClr val="000000"/>
                </a:solidFill>
                <a:latin typeface="Trebuchet MS"/>
              </a:rPr>
              <a:t>Заключение КС  осуществлено с проведением конкурса </a:t>
            </a:r>
            <a:r>
              <a:rPr b="1" lang="ru-RU" sz="1200" spc="-1" strike="noStrike">
                <a:solidFill>
                  <a:srgbClr val="000000"/>
                </a:solidFill>
                <a:latin typeface="Trebuchet MS"/>
              </a:rPr>
              <a:t>в порядке установленном законодательством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578" name="CustomShape 5"/>
          <p:cNvSpPr/>
          <p:nvPr/>
        </p:nvSpPr>
        <p:spPr>
          <a:xfrm>
            <a:off x="1118160" y="1856880"/>
            <a:ext cx="1183680" cy="25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44d26"/>
                </a:solidFill>
                <a:latin typeface="Trebuchet MS"/>
              </a:rPr>
              <a:t>Стороны КС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579" name="CustomShape 6"/>
          <p:cNvSpPr/>
          <p:nvPr/>
        </p:nvSpPr>
        <p:spPr>
          <a:xfrm>
            <a:off x="365760" y="1549440"/>
            <a:ext cx="2131560" cy="876600"/>
          </a:xfrm>
          <a:prstGeom prst="homePlate">
            <a:avLst>
              <a:gd name="adj" fmla="val 17148"/>
            </a:avLst>
          </a:prstGeom>
          <a:noFill/>
          <a:ln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0" name="CustomShape 7"/>
          <p:cNvSpPr/>
          <p:nvPr/>
        </p:nvSpPr>
        <p:spPr>
          <a:xfrm>
            <a:off x="1165680" y="5662440"/>
            <a:ext cx="1150920" cy="42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44d26"/>
                </a:solidFill>
                <a:latin typeface="Trebuchet MS"/>
              </a:rPr>
              <a:t>Порядок заключения КС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581" name="CustomShape 8"/>
          <p:cNvSpPr/>
          <p:nvPr/>
        </p:nvSpPr>
        <p:spPr>
          <a:xfrm>
            <a:off x="398880" y="5483160"/>
            <a:ext cx="2131560" cy="791640"/>
          </a:xfrm>
          <a:prstGeom prst="homePlate">
            <a:avLst>
              <a:gd name="adj" fmla="val 17148"/>
            </a:avLst>
          </a:prstGeom>
          <a:noFill/>
          <a:ln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2" name="CustomShape 9"/>
          <p:cNvSpPr/>
          <p:nvPr/>
        </p:nvSpPr>
        <p:spPr>
          <a:xfrm>
            <a:off x="1151640" y="2900160"/>
            <a:ext cx="1183680" cy="25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44d26"/>
                </a:solidFill>
                <a:latin typeface="Trebuchet MS"/>
              </a:rPr>
              <a:t>Предмет КС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583" name="CustomShape 10"/>
          <p:cNvSpPr/>
          <p:nvPr/>
        </p:nvSpPr>
        <p:spPr>
          <a:xfrm>
            <a:off x="379800" y="2632680"/>
            <a:ext cx="2131560" cy="795960"/>
          </a:xfrm>
          <a:prstGeom prst="homePlate">
            <a:avLst>
              <a:gd name="adj" fmla="val 17148"/>
            </a:avLst>
          </a:prstGeom>
          <a:noFill/>
          <a:ln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4" name="CustomShape 11"/>
          <p:cNvSpPr/>
          <p:nvPr/>
        </p:nvSpPr>
        <p:spPr>
          <a:xfrm>
            <a:off x="2707560" y="2660400"/>
            <a:ext cx="6027840" cy="71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1" lang="ru-RU" sz="1200" spc="-1" strike="noStrike">
                <a:solidFill>
                  <a:srgbClr val="000000"/>
                </a:solidFill>
                <a:latin typeface="Trebuchet MS"/>
              </a:rPr>
              <a:t>Концессионер обязуется </a:t>
            </a:r>
            <a:r>
              <a:rPr b="0" lang="ru-RU" sz="1200" spc="-1" strike="noStrike">
                <a:solidFill>
                  <a:srgbClr val="000000"/>
                </a:solidFill>
                <a:latin typeface="Trebuchet MS"/>
              </a:rPr>
              <a:t>привлечь финансирование Проекта, реконструировать объекты теплоснабжения, осуществлять их эксплуатацию, осуществлять деятельность по теплоснабжению и горячему водоснабжению потребителей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585" name="Picture 4" descr="https://d30y9cdsu7xlg0.cloudfront.net/png/578401-200.png"/>
          <p:cNvPicPr/>
          <p:nvPr/>
        </p:nvPicPr>
        <p:blipFill>
          <a:blip r:embed="rId4"/>
          <a:stretch/>
        </p:blipFill>
        <p:spPr>
          <a:xfrm>
            <a:off x="551160" y="1771920"/>
            <a:ext cx="431280" cy="431280"/>
          </a:xfrm>
          <a:prstGeom prst="rect">
            <a:avLst/>
          </a:prstGeom>
          <a:ln>
            <a:noFill/>
          </a:ln>
        </p:spPr>
      </p:pic>
      <p:pic>
        <p:nvPicPr>
          <p:cNvPr id="586" name="Picture 6" descr="https://d30y9cdsu7xlg0.cloudfront.net/png/531117-200.png"/>
          <p:cNvPicPr/>
          <p:nvPr/>
        </p:nvPicPr>
        <p:blipFill>
          <a:blip r:embed="rId5"/>
          <a:stretch/>
        </p:blipFill>
        <p:spPr>
          <a:xfrm>
            <a:off x="565200" y="2823120"/>
            <a:ext cx="406080" cy="406080"/>
          </a:xfrm>
          <a:prstGeom prst="rect">
            <a:avLst/>
          </a:prstGeom>
          <a:ln>
            <a:noFill/>
          </a:ln>
        </p:spPr>
      </p:pic>
      <p:pic>
        <p:nvPicPr>
          <p:cNvPr id="587" name="Picture 8" descr="https://d30y9cdsu7xlg0.cloudfront.net/png/204132-200.png"/>
          <p:cNvPicPr/>
          <p:nvPr/>
        </p:nvPicPr>
        <p:blipFill>
          <a:blip r:embed="rId6"/>
          <a:stretch/>
        </p:blipFill>
        <p:spPr>
          <a:xfrm>
            <a:off x="630720" y="5699160"/>
            <a:ext cx="359640" cy="359640"/>
          </a:xfrm>
          <a:prstGeom prst="rect">
            <a:avLst/>
          </a:prstGeom>
          <a:ln>
            <a:noFill/>
          </a:ln>
        </p:spPr>
      </p:pic>
      <p:sp>
        <p:nvSpPr>
          <p:cNvPr id="588" name="CustomShape 12"/>
          <p:cNvSpPr/>
          <p:nvPr/>
        </p:nvSpPr>
        <p:spPr>
          <a:xfrm>
            <a:off x="2722680" y="4632120"/>
            <a:ext cx="6016680" cy="46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1" lang="ru-RU" sz="1200" spc="-1" strike="noStrike">
                <a:solidFill>
                  <a:srgbClr val="000000"/>
                </a:solidFill>
                <a:latin typeface="Trebuchet MS"/>
              </a:rPr>
              <a:t>25 лет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589" name="CustomShape 13"/>
          <p:cNvSpPr/>
          <p:nvPr/>
        </p:nvSpPr>
        <p:spPr>
          <a:xfrm>
            <a:off x="1157760" y="4725000"/>
            <a:ext cx="1104480" cy="25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44d26"/>
                </a:solidFill>
                <a:latin typeface="Trebuchet MS"/>
              </a:rPr>
              <a:t>Срок КС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590" name="CustomShape 14"/>
          <p:cNvSpPr/>
          <p:nvPr/>
        </p:nvSpPr>
        <p:spPr>
          <a:xfrm>
            <a:off x="392400" y="4541400"/>
            <a:ext cx="2131560" cy="651960"/>
          </a:xfrm>
          <a:prstGeom prst="homePlate">
            <a:avLst>
              <a:gd name="adj" fmla="val 17148"/>
            </a:avLst>
          </a:prstGeom>
          <a:noFill/>
          <a:ln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1" name="CustomShape 15"/>
          <p:cNvSpPr/>
          <p:nvPr/>
        </p:nvSpPr>
        <p:spPr>
          <a:xfrm>
            <a:off x="2710800" y="3726360"/>
            <a:ext cx="6016680" cy="46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1" lang="ru-RU" sz="1200" spc="-1" strike="noStrike">
                <a:solidFill>
                  <a:srgbClr val="000000"/>
                </a:solidFill>
                <a:latin typeface="Trebuchet MS"/>
              </a:rPr>
              <a:t>Объекты теплоснабжения города Великого Новгорода </a:t>
            </a:r>
            <a:r>
              <a:rPr b="0" lang="ru-RU" sz="1200" spc="-1" strike="noStrike">
                <a:solidFill>
                  <a:srgbClr val="000000"/>
                </a:solidFill>
                <a:latin typeface="Trebuchet MS"/>
              </a:rPr>
              <a:t>Новгородской области (тепловые сети и источники тепловой энергии)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592" name="CustomShape 16"/>
          <p:cNvSpPr/>
          <p:nvPr/>
        </p:nvSpPr>
        <p:spPr>
          <a:xfrm>
            <a:off x="1131840" y="3832200"/>
            <a:ext cx="1104480" cy="25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44d26"/>
                </a:solidFill>
                <a:latin typeface="Trebuchet MS"/>
              </a:rPr>
              <a:t>Объект КС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593" name="CustomShape 17"/>
          <p:cNvSpPr/>
          <p:nvPr/>
        </p:nvSpPr>
        <p:spPr>
          <a:xfrm>
            <a:off x="390600" y="3633120"/>
            <a:ext cx="2131560" cy="659880"/>
          </a:xfrm>
          <a:prstGeom prst="homePlate">
            <a:avLst>
              <a:gd name="adj" fmla="val 17148"/>
            </a:avLst>
          </a:prstGeom>
          <a:noFill/>
          <a:ln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94" name="Picture 12" descr="https://d30y9cdsu7xlg0.cloudfront.net/png/408819-200.png"/>
          <p:cNvPicPr/>
          <p:nvPr/>
        </p:nvPicPr>
        <p:blipFill>
          <a:blip r:embed="rId7"/>
          <a:stretch/>
        </p:blipFill>
        <p:spPr>
          <a:xfrm>
            <a:off x="565200" y="3746880"/>
            <a:ext cx="431640" cy="431640"/>
          </a:xfrm>
          <a:prstGeom prst="rect">
            <a:avLst/>
          </a:prstGeom>
          <a:ln>
            <a:noFill/>
          </a:ln>
        </p:spPr>
      </p:pic>
      <p:sp>
        <p:nvSpPr>
          <p:cNvPr id="595" name="CustomShape 18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96" name="Picture 16" descr="https://d30y9cdsu7xlg0.cloudfront.net/png/17392-200.png"/>
          <p:cNvPicPr/>
          <p:nvPr/>
        </p:nvPicPr>
        <p:blipFill>
          <a:blip r:embed="rId8"/>
          <a:stretch/>
        </p:blipFill>
        <p:spPr>
          <a:xfrm>
            <a:off x="601200" y="4687560"/>
            <a:ext cx="359640" cy="359640"/>
          </a:xfrm>
          <a:prstGeom prst="rect">
            <a:avLst/>
          </a:prstGeom>
          <a:ln>
            <a:noFill/>
          </a:ln>
        </p:spPr>
      </p:pic>
      <p:sp>
        <p:nvSpPr>
          <p:cNvPr id="597" name="Line 19"/>
          <p:cNvSpPr/>
          <p:nvPr/>
        </p:nvSpPr>
        <p:spPr>
          <a:xfrm>
            <a:off x="392400" y="2544120"/>
            <a:ext cx="8419680" cy="0"/>
          </a:xfrm>
          <a:prstGeom prst="line">
            <a:avLst/>
          </a:prstGeom>
          <a:ln w="12600"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8" name="Line 20"/>
          <p:cNvSpPr/>
          <p:nvPr/>
        </p:nvSpPr>
        <p:spPr>
          <a:xfrm>
            <a:off x="365400" y="3501000"/>
            <a:ext cx="8419680" cy="0"/>
          </a:xfrm>
          <a:prstGeom prst="line">
            <a:avLst/>
          </a:prstGeom>
          <a:ln w="12600"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9" name="Line 21"/>
          <p:cNvSpPr/>
          <p:nvPr/>
        </p:nvSpPr>
        <p:spPr>
          <a:xfrm>
            <a:off x="390600" y="4432320"/>
            <a:ext cx="8419680" cy="0"/>
          </a:xfrm>
          <a:prstGeom prst="line">
            <a:avLst/>
          </a:prstGeom>
          <a:ln w="12600"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0" name="Line 22"/>
          <p:cNvSpPr/>
          <p:nvPr/>
        </p:nvSpPr>
        <p:spPr>
          <a:xfrm>
            <a:off x="379440" y="5319360"/>
            <a:ext cx="8419680" cy="0"/>
          </a:xfrm>
          <a:prstGeom prst="line">
            <a:avLst/>
          </a:prstGeom>
          <a:ln w="12600"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CustomShape 1"/>
          <p:cNvSpPr/>
          <p:nvPr/>
        </p:nvSpPr>
        <p:spPr>
          <a:xfrm flipV="1">
            <a:off x="1216800" y="4998240"/>
            <a:ext cx="360" cy="1166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2" name="CustomShape 2"/>
          <p:cNvSpPr/>
          <p:nvPr/>
        </p:nvSpPr>
        <p:spPr>
          <a:xfrm>
            <a:off x="1561320" y="1534680"/>
            <a:ext cx="1094400" cy="980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3" name="CustomShape 3"/>
          <p:cNvSpPr/>
          <p:nvPr/>
        </p:nvSpPr>
        <p:spPr>
          <a:xfrm>
            <a:off x="950040" y="5213880"/>
            <a:ext cx="503640" cy="4766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rgbClr val="16578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4" name="CustomShape 4"/>
          <p:cNvSpPr/>
          <p:nvPr/>
        </p:nvSpPr>
        <p:spPr>
          <a:xfrm flipH="1">
            <a:off x="4197960" y="1412640"/>
            <a:ext cx="1187640" cy="1128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5" name="CustomShape 5"/>
          <p:cNvSpPr/>
          <p:nvPr/>
        </p:nvSpPr>
        <p:spPr>
          <a:xfrm>
            <a:off x="4330800" y="1977480"/>
            <a:ext cx="503640" cy="4766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rgbClr val="16578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6" name="CustomShape 6"/>
          <p:cNvSpPr/>
          <p:nvPr/>
        </p:nvSpPr>
        <p:spPr>
          <a:xfrm flipV="1">
            <a:off x="1162080" y="3558240"/>
            <a:ext cx="1728720" cy="1180800"/>
          </a:xfrm>
          <a:prstGeom prst="bentConnector2">
            <a:avLst/>
          </a:prstGeom>
          <a:noFill/>
          <a:ln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7" name="CustomShape 7"/>
          <p:cNvSpPr/>
          <p:nvPr/>
        </p:nvSpPr>
        <p:spPr>
          <a:xfrm>
            <a:off x="4198680" y="3048120"/>
            <a:ext cx="29286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8" name="TextShape 8"/>
          <p:cNvSpPr txBox="1"/>
          <p:nvPr/>
        </p:nvSpPr>
        <p:spPr>
          <a:xfrm>
            <a:off x="161640" y="548640"/>
            <a:ext cx="4988520" cy="43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rebuchet MS"/>
              </a:rPr>
              <a:t>Функциональная схема реализации проекта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CustomShape 9"/>
          <p:cNvSpPr/>
          <p:nvPr/>
        </p:nvSpPr>
        <p:spPr>
          <a:xfrm>
            <a:off x="2667600" y="2565000"/>
            <a:ext cx="1554480" cy="1007640"/>
          </a:xfrm>
          <a:prstGeom prst="rect">
            <a:avLst/>
          </a:prstGeom>
          <a:solidFill>
            <a:schemeClr val="accent1"/>
          </a:solidFill>
          <a:ln w="1260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ffffff"/>
                </a:solidFill>
                <a:latin typeface="Georgia"/>
              </a:rPr>
              <a:t>Концессионер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610" name="CustomShape 10"/>
          <p:cNvSpPr/>
          <p:nvPr/>
        </p:nvSpPr>
        <p:spPr>
          <a:xfrm>
            <a:off x="7164360" y="2565000"/>
            <a:ext cx="1555200" cy="1007640"/>
          </a:xfrm>
          <a:prstGeom prst="rect">
            <a:avLst/>
          </a:prstGeom>
          <a:solidFill>
            <a:srgbClr val="ff9933"/>
          </a:solidFill>
          <a:ln w="1260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ffffff"/>
                </a:solidFill>
                <a:latin typeface="Georgia"/>
              </a:rPr>
              <a:t>Концедент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611" name="CustomShape 11"/>
          <p:cNvSpPr/>
          <p:nvPr/>
        </p:nvSpPr>
        <p:spPr>
          <a:xfrm>
            <a:off x="532440" y="4509000"/>
            <a:ext cx="1367640" cy="48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60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000000"/>
                </a:solidFill>
                <a:latin typeface="Georgia"/>
              </a:rPr>
              <a:t>Банк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612" name="CustomShape 12"/>
          <p:cNvSpPr/>
          <p:nvPr/>
        </p:nvSpPr>
        <p:spPr>
          <a:xfrm>
            <a:off x="758160" y="1030680"/>
            <a:ext cx="1605960" cy="5036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60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ffffff"/>
                </a:solidFill>
                <a:latin typeface="Georgia"/>
              </a:rPr>
              <a:t>Комитет по ценовой и тарифной политике Новгородской области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613" name="CustomShape 13"/>
          <p:cNvSpPr/>
          <p:nvPr/>
        </p:nvSpPr>
        <p:spPr>
          <a:xfrm>
            <a:off x="4330800" y="2716200"/>
            <a:ext cx="1636200" cy="45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800" spc="-1" strike="noStrike">
                <a:solidFill>
                  <a:srgbClr val="404040"/>
                </a:solidFill>
                <a:latin typeface="Georgia"/>
              </a:rPr>
              <a:t>Реконструкция и эксплуатации объектов теплоснабжения</a:t>
            </a:r>
            <a:endParaRPr b="0" lang="ru-RU" sz="800" spc="-1" strike="noStrike">
              <a:latin typeface="Arial"/>
            </a:endParaRPr>
          </a:p>
        </p:txBody>
      </p:sp>
      <p:sp>
        <p:nvSpPr>
          <p:cNvPr id="614" name="CustomShape 14"/>
          <p:cNvSpPr/>
          <p:nvPr/>
        </p:nvSpPr>
        <p:spPr>
          <a:xfrm flipH="1">
            <a:off x="6282000" y="3285000"/>
            <a:ext cx="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5" name="CustomShape 15"/>
          <p:cNvSpPr/>
          <p:nvPr/>
        </p:nvSpPr>
        <p:spPr>
          <a:xfrm>
            <a:off x="2281680" y="4347000"/>
            <a:ext cx="1058760" cy="313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rIns="36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800" spc="-1" strike="noStrike">
                <a:solidFill>
                  <a:srgbClr val="404040"/>
                </a:solidFill>
                <a:latin typeface="Georgia"/>
              </a:rPr>
              <a:t>Долговое финансирование</a:t>
            </a:r>
            <a:endParaRPr b="0" lang="ru-RU" sz="800" spc="-1" strike="noStrike">
              <a:latin typeface="Arial"/>
            </a:endParaRPr>
          </a:p>
        </p:txBody>
      </p:sp>
      <p:sp>
        <p:nvSpPr>
          <p:cNvPr id="616" name="CustomShape 16"/>
          <p:cNvSpPr/>
          <p:nvPr/>
        </p:nvSpPr>
        <p:spPr>
          <a:xfrm>
            <a:off x="2656080" y="3761640"/>
            <a:ext cx="503640" cy="4766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rgbClr val="16578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17" name="Picture 6" descr="https://d30y9cdsu7xlg0.cloudfront.net/png/611040-200.png"/>
          <p:cNvPicPr/>
          <p:nvPr/>
        </p:nvPicPr>
        <p:blipFill>
          <a:blip r:embed="rId1"/>
          <a:stretch/>
        </p:blipFill>
        <p:spPr>
          <a:xfrm>
            <a:off x="2749680" y="3841560"/>
            <a:ext cx="316800" cy="316800"/>
          </a:xfrm>
          <a:prstGeom prst="rect">
            <a:avLst/>
          </a:prstGeom>
          <a:ln>
            <a:noFill/>
          </a:ln>
        </p:spPr>
      </p:pic>
      <p:sp>
        <p:nvSpPr>
          <p:cNvPr id="618" name="CustomShape 17"/>
          <p:cNvSpPr/>
          <p:nvPr/>
        </p:nvSpPr>
        <p:spPr>
          <a:xfrm>
            <a:off x="2017800" y="1955160"/>
            <a:ext cx="503640" cy="4766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rgbClr val="16578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9" name="CustomShape 18"/>
          <p:cNvSpPr/>
          <p:nvPr/>
        </p:nvSpPr>
        <p:spPr>
          <a:xfrm>
            <a:off x="1281960" y="1685160"/>
            <a:ext cx="1058760" cy="253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rIns="36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800" spc="-1" strike="noStrike">
                <a:solidFill>
                  <a:srgbClr val="404040"/>
                </a:solidFill>
                <a:latin typeface="Georgia"/>
              </a:rPr>
              <a:t>Утверждение тарифов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620" name="Picture 10" descr="https://d30y9cdsu7xlg0.cloudfront.net/png/458854-200.png"/>
          <p:cNvPicPr/>
          <p:nvPr/>
        </p:nvPicPr>
        <p:blipFill>
          <a:blip r:embed="rId2"/>
          <a:stretch/>
        </p:blipFill>
        <p:spPr>
          <a:xfrm>
            <a:off x="2097360" y="2042280"/>
            <a:ext cx="344520" cy="344520"/>
          </a:xfrm>
          <a:prstGeom prst="rect">
            <a:avLst/>
          </a:prstGeom>
          <a:ln>
            <a:noFill/>
          </a:ln>
        </p:spPr>
      </p:pic>
      <p:sp>
        <p:nvSpPr>
          <p:cNvPr id="621" name="CustomShape 19"/>
          <p:cNvSpPr/>
          <p:nvPr/>
        </p:nvSpPr>
        <p:spPr>
          <a:xfrm>
            <a:off x="4834800" y="1007640"/>
            <a:ext cx="1605960" cy="5036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60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000000"/>
                </a:solidFill>
                <a:latin typeface="Georgia"/>
              </a:rPr>
              <a:t>Потребители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622" name="CustomShape 20"/>
          <p:cNvSpPr/>
          <p:nvPr/>
        </p:nvSpPr>
        <p:spPr>
          <a:xfrm>
            <a:off x="4644360" y="1607040"/>
            <a:ext cx="749520" cy="313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rIns="36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800" spc="-1" strike="noStrike">
                <a:solidFill>
                  <a:srgbClr val="404040"/>
                </a:solidFill>
                <a:latin typeface="Georgia"/>
              </a:rPr>
              <a:t>Плата по тарифу</a:t>
            </a:r>
            <a:endParaRPr b="0" lang="ru-RU" sz="800" spc="-1" strike="noStrike">
              <a:latin typeface="Arial"/>
            </a:endParaRPr>
          </a:p>
        </p:txBody>
      </p:sp>
      <p:sp>
        <p:nvSpPr>
          <p:cNvPr id="623" name="CustomShape 21"/>
          <p:cNvSpPr/>
          <p:nvPr/>
        </p:nvSpPr>
        <p:spPr>
          <a:xfrm>
            <a:off x="6091200" y="2759040"/>
            <a:ext cx="503640" cy="4766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rgbClr val="16578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4" name="CustomShape 22"/>
          <p:cNvSpPr/>
          <p:nvPr/>
        </p:nvSpPr>
        <p:spPr>
          <a:xfrm flipV="1" rot="10800000">
            <a:off x="2852640" y="4508280"/>
            <a:ext cx="1635480" cy="1223640"/>
          </a:xfrm>
          <a:prstGeom prst="bentConnector2">
            <a:avLst/>
          </a:prstGeom>
          <a:noFill/>
          <a:ln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5" name="CustomShape 23"/>
          <p:cNvSpPr/>
          <p:nvPr/>
        </p:nvSpPr>
        <p:spPr>
          <a:xfrm>
            <a:off x="686880" y="3953880"/>
            <a:ext cx="1058760" cy="3463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rIns="36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800" spc="-1" strike="noStrike">
                <a:solidFill>
                  <a:srgbClr val="404040"/>
                </a:solidFill>
                <a:latin typeface="Georgia"/>
              </a:rPr>
              <a:t>Возврат кредита  и уплата процентов</a:t>
            </a:r>
            <a:endParaRPr b="0" lang="ru-RU" sz="800" spc="-1" strike="noStrike">
              <a:latin typeface="Arial"/>
            </a:endParaRPr>
          </a:p>
        </p:txBody>
      </p:sp>
      <p:sp>
        <p:nvSpPr>
          <p:cNvPr id="626" name="CustomShape 24"/>
          <p:cNvSpPr/>
          <p:nvPr/>
        </p:nvSpPr>
        <p:spPr>
          <a:xfrm>
            <a:off x="958680" y="3372120"/>
            <a:ext cx="503640" cy="4766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rgbClr val="16578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27" name="Picture 14" descr="https://d30y9cdsu7xlg0.cloudfront.net/png/349516-200.png"/>
          <p:cNvPicPr/>
          <p:nvPr/>
        </p:nvPicPr>
        <p:blipFill>
          <a:blip r:embed="rId3"/>
          <a:stretch/>
        </p:blipFill>
        <p:spPr>
          <a:xfrm>
            <a:off x="6157800" y="2817360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628" name="CustomShape 25"/>
          <p:cNvSpPr/>
          <p:nvPr/>
        </p:nvSpPr>
        <p:spPr>
          <a:xfrm>
            <a:off x="5967360" y="4726080"/>
            <a:ext cx="1555200" cy="9604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60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000000"/>
                </a:solidFill>
                <a:latin typeface="Georgia"/>
              </a:rPr>
              <a:t>МУП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629" name="CustomShape 26"/>
          <p:cNvSpPr/>
          <p:nvPr/>
        </p:nvSpPr>
        <p:spPr>
          <a:xfrm flipH="1" flipV="1">
            <a:off x="4198320" y="3616920"/>
            <a:ext cx="1768320" cy="1588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30" name="CustomShape 27"/>
          <p:cNvSpPr/>
          <p:nvPr/>
        </p:nvSpPr>
        <p:spPr>
          <a:xfrm>
            <a:off x="4340160" y="3761640"/>
            <a:ext cx="503640" cy="4766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rgbClr val="16578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31" name="CustomShape 28"/>
          <p:cNvSpPr/>
          <p:nvPr/>
        </p:nvSpPr>
        <p:spPr>
          <a:xfrm>
            <a:off x="4573800" y="4370760"/>
            <a:ext cx="1393200" cy="576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800" spc="-1" strike="noStrike">
                <a:solidFill>
                  <a:srgbClr val="404040"/>
                </a:solidFill>
                <a:latin typeface="Georgia"/>
              </a:rPr>
              <a:t>Передача существующих  объектов теплоснабжения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632" name="Picture 18" descr="https://d30y9cdsu7xlg0.cloudfront.net/png/543663-200.png"/>
          <p:cNvPicPr/>
          <p:nvPr/>
        </p:nvPicPr>
        <p:blipFill>
          <a:blip r:embed="rId4"/>
          <a:stretch/>
        </p:blipFill>
        <p:spPr>
          <a:xfrm>
            <a:off x="4456800" y="3830760"/>
            <a:ext cx="326520" cy="326520"/>
          </a:xfrm>
          <a:prstGeom prst="rect">
            <a:avLst/>
          </a:prstGeom>
          <a:ln>
            <a:noFill/>
          </a:ln>
        </p:spPr>
      </p:pic>
      <p:pic>
        <p:nvPicPr>
          <p:cNvPr id="633" name="Picture 24" descr="https://d30y9cdsu7xlg0.cloudfront.net/png/561641-200.png"/>
          <p:cNvPicPr/>
          <p:nvPr/>
        </p:nvPicPr>
        <p:blipFill>
          <a:blip r:embed="rId5"/>
          <a:stretch/>
        </p:blipFill>
        <p:spPr>
          <a:xfrm>
            <a:off x="4424040" y="2074320"/>
            <a:ext cx="316800" cy="316800"/>
          </a:xfrm>
          <a:prstGeom prst="rect">
            <a:avLst/>
          </a:prstGeom>
          <a:ln>
            <a:noFill/>
          </a:ln>
        </p:spPr>
      </p:pic>
      <p:pic>
        <p:nvPicPr>
          <p:cNvPr id="634" name="Picture 26" descr="https://d30y9cdsu7xlg0.cloudfront.net/png/539158-200.png"/>
          <p:cNvPicPr/>
          <p:nvPr/>
        </p:nvPicPr>
        <p:blipFill>
          <a:blip r:embed="rId6"/>
          <a:stretch/>
        </p:blipFill>
        <p:spPr>
          <a:xfrm>
            <a:off x="1058040" y="3473640"/>
            <a:ext cx="287640" cy="287640"/>
          </a:xfrm>
          <a:prstGeom prst="rect">
            <a:avLst/>
          </a:prstGeom>
          <a:ln>
            <a:noFill/>
          </a:ln>
        </p:spPr>
      </p:pic>
      <p:sp>
        <p:nvSpPr>
          <p:cNvPr id="635" name="CustomShape 29"/>
          <p:cNvSpPr/>
          <p:nvPr/>
        </p:nvSpPr>
        <p:spPr>
          <a:xfrm>
            <a:off x="270000" y="5805360"/>
            <a:ext cx="2094120" cy="28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rIns="36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800" spc="-1" strike="noStrike">
                <a:solidFill>
                  <a:srgbClr val="404040"/>
                </a:solidFill>
                <a:latin typeface="Georgia"/>
              </a:rPr>
              <a:t>Гарантия возврата инвестиций,  компенсация при прекращении действия КС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636" name="Picture 28" descr="https://d30y9cdsu7xlg0.cloudfront.net/png/458827-200.png"/>
          <p:cNvPicPr/>
          <p:nvPr/>
        </p:nvPicPr>
        <p:blipFill>
          <a:blip r:embed="rId7"/>
          <a:stretch/>
        </p:blipFill>
        <p:spPr>
          <a:xfrm>
            <a:off x="1031760" y="5267520"/>
            <a:ext cx="369720" cy="369720"/>
          </a:xfrm>
          <a:prstGeom prst="rect">
            <a:avLst/>
          </a:prstGeom>
          <a:ln>
            <a:noFill/>
          </a:ln>
        </p:spPr>
      </p:pic>
      <p:sp>
        <p:nvSpPr>
          <p:cNvPr id="637" name="CustomShape 30"/>
          <p:cNvSpPr/>
          <p:nvPr/>
        </p:nvSpPr>
        <p:spPr>
          <a:xfrm rot="5400000">
            <a:off x="3283200" y="1506240"/>
            <a:ext cx="2592000" cy="6725160"/>
          </a:xfrm>
          <a:prstGeom prst="bentConnector2">
            <a:avLst/>
          </a:prstGeom>
          <a:noFill/>
          <a:ln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TextShape 1"/>
          <p:cNvSpPr txBox="1"/>
          <p:nvPr/>
        </p:nvSpPr>
        <p:spPr>
          <a:xfrm>
            <a:off x="271440" y="490680"/>
            <a:ext cx="5005440" cy="43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rebuchet MS"/>
              </a:rPr>
              <a:t>Основные обязанности сторон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9" name="Line 2"/>
          <p:cNvSpPr/>
          <p:nvPr/>
        </p:nvSpPr>
        <p:spPr>
          <a:xfrm flipV="1">
            <a:off x="4213080" y="839160"/>
            <a:ext cx="0" cy="5184360"/>
          </a:xfrm>
          <a:prstGeom prst="line">
            <a:avLst/>
          </a:prstGeom>
          <a:ln w="12600"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40" name="Line 3"/>
          <p:cNvSpPr/>
          <p:nvPr/>
        </p:nvSpPr>
        <p:spPr>
          <a:xfrm>
            <a:off x="4493880" y="3356640"/>
            <a:ext cx="4096080" cy="0"/>
          </a:xfrm>
          <a:prstGeom prst="line">
            <a:avLst/>
          </a:prstGeom>
          <a:ln w="12600"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41" name="Line 4"/>
          <p:cNvSpPr/>
          <p:nvPr/>
        </p:nvSpPr>
        <p:spPr>
          <a:xfrm>
            <a:off x="4515840" y="4437000"/>
            <a:ext cx="4096080" cy="0"/>
          </a:xfrm>
          <a:prstGeom prst="line">
            <a:avLst/>
          </a:prstGeom>
          <a:ln w="12600"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42" name="CustomShape 5"/>
          <p:cNvSpPr/>
          <p:nvPr/>
        </p:nvSpPr>
        <p:spPr>
          <a:xfrm>
            <a:off x="348840" y="937080"/>
            <a:ext cx="3005640" cy="30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9eb160"/>
                </a:solidFill>
                <a:latin typeface="Trebuchet MS"/>
              </a:rPr>
              <a:t>Обязательства Концессионера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643" name="CustomShape 6"/>
          <p:cNvSpPr/>
          <p:nvPr/>
        </p:nvSpPr>
        <p:spPr>
          <a:xfrm>
            <a:off x="767880" y="2240280"/>
            <a:ext cx="323784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Подготовка территории строительства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44" name="CustomShape 7"/>
          <p:cNvSpPr/>
          <p:nvPr/>
        </p:nvSpPr>
        <p:spPr>
          <a:xfrm>
            <a:off x="767880" y="1821600"/>
            <a:ext cx="327312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Проектирование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45" name="CustomShape 8"/>
          <p:cNvSpPr/>
          <p:nvPr/>
        </p:nvSpPr>
        <p:spPr>
          <a:xfrm>
            <a:off x="767880" y="2757600"/>
            <a:ext cx="327312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Строительно-монтажные и пуско-наладочные работы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46" name="CustomShape 9"/>
          <p:cNvSpPr/>
          <p:nvPr/>
        </p:nvSpPr>
        <p:spPr>
          <a:xfrm>
            <a:off x="767880" y="3270600"/>
            <a:ext cx="329364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Ввод в эксплуатацию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647" name="Picture 2" descr="https://d30y9cdsu7xlg0.cloudfront.net/png/601266-200.png"/>
          <p:cNvPicPr/>
          <p:nvPr/>
        </p:nvPicPr>
        <p:blipFill>
          <a:blip r:embed="rId1"/>
          <a:stretch/>
        </p:blipFill>
        <p:spPr>
          <a:xfrm>
            <a:off x="294480" y="2285280"/>
            <a:ext cx="339840" cy="339840"/>
          </a:xfrm>
          <a:prstGeom prst="rect">
            <a:avLst/>
          </a:prstGeom>
          <a:ln>
            <a:noFill/>
          </a:ln>
        </p:spPr>
      </p:pic>
      <p:pic>
        <p:nvPicPr>
          <p:cNvPr id="648" name="Picture 4" descr="https://d30y9cdsu7xlg0.cloudfront.net/png/560051-200.png"/>
          <p:cNvPicPr/>
          <p:nvPr/>
        </p:nvPicPr>
        <p:blipFill>
          <a:blip r:embed="rId2"/>
          <a:stretch/>
        </p:blipFill>
        <p:spPr>
          <a:xfrm>
            <a:off x="342360" y="1821600"/>
            <a:ext cx="311040" cy="311040"/>
          </a:xfrm>
          <a:prstGeom prst="rect">
            <a:avLst/>
          </a:prstGeom>
          <a:ln>
            <a:noFill/>
          </a:ln>
        </p:spPr>
      </p:pic>
      <p:pic>
        <p:nvPicPr>
          <p:cNvPr id="649" name="Picture 6" descr="https://d30y9cdsu7xlg0.cloudfront.net/png/568984-200.png"/>
          <p:cNvPicPr/>
          <p:nvPr/>
        </p:nvPicPr>
        <p:blipFill>
          <a:blip r:embed="rId3"/>
          <a:stretch/>
        </p:blipFill>
        <p:spPr>
          <a:xfrm>
            <a:off x="348840" y="2810160"/>
            <a:ext cx="311040" cy="311040"/>
          </a:xfrm>
          <a:prstGeom prst="rect">
            <a:avLst/>
          </a:prstGeom>
          <a:ln>
            <a:noFill/>
          </a:ln>
        </p:spPr>
      </p:pic>
      <p:pic>
        <p:nvPicPr>
          <p:cNvPr id="650" name="Picture 8" descr="https://d30y9cdsu7xlg0.cloudfront.net/png/611220-200.png"/>
          <p:cNvPicPr/>
          <p:nvPr/>
        </p:nvPicPr>
        <p:blipFill>
          <a:blip r:embed="rId4"/>
          <a:stretch/>
        </p:blipFill>
        <p:spPr>
          <a:xfrm>
            <a:off x="273960" y="3273480"/>
            <a:ext cx="448200" cy="448200"/>
          </a:xfrm>
          <a:prstGeom prst="rect">
            <a:avLst/>
          </a:prstGeom>
          <a:ln>
            <a:noFill/>
          </a:ln>
        </p:spPr>
      </p:pic>
      <p:sp>
        <p:nvSpPr>
          <p:cNvPr id="651" name="CustomShape 10"/>
          <p:cNvSpPr/>
          <p:nvPr/>
        </p:nvSpPr>
        <p:spPr>
          <a:xfrm>
            <a:off x="4427640" y="937080"/>
            <a:ext cx="3005640" cy="30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9eb160"/>
                </a:solidFill>
                <a:latin typeface="Trebuchet MS"/>
              </a:rPr>
              <a:t>Обязательства Концедента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652" name="CustomShape 11"/>
          <p:cNvSpPr/>
          <p:nvPr/>
        </p:nvSpPr>
        <p:spPr>
          <a:xfrm>
            <a:off x="763200" y="3854520"/>
            <a:ext cx="323784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Техническая эксплуатация (содержание Объекта и Иного имущества, текущие и капитальные ремонты и др.)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53" name="CustomShape 12"/>
          <p:cNvSpPr/>
          <p:nvPr/>
        </p:nvSpPr>
        <p:spPr>
          <a:xfrm>
            <a:off x="739440" y="4391640"/>
            <a:ext cx="3294720" cy="947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Функциональная эксплуатация (оказание потребителям услуг по теплоснабжению, поддержание тепловой мощности и др.)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654" name="Picture 10" descr="https://d30y9cdsu7xlg0.cloudfront.net/png/128607-200.png"/>
          <p:cNvPicPr/>
          <p:nvPr/>
        </p:nvPicPr>
        <p:blipFill>
          <a:blip r:embed="rId5"/>
          <a:stretch/>
        </p:blipFill>
        <p:spPr>
          <a:xfrm>
            <a:off x="348840" y="3885480"/>
            <a:ext cx="322560" cy="322560"/>
          </a:xfrm>
          <a:prstGeom prst="rect">
            <a:avLst/>
          </a:prstGeom>
          <a:ln>
            <a:noFill/>
          </a:ln>
        </p:spPr>
      </p:pic>
      <p:sp>
        <p:nvSpPr>
          <p:cNvPr id="655" name="CustomShape 13"/>
          <p:cNvSpPr/>
          <p:nvPr/>
        </p:nvSpPr>
        <p:spPr>
          <a:xfrm>
            <a:off x="4493880" y="3463200"/>
            <a:ext cx="4503600" cy="51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9eb160"/>
                </a:solidFill>
                <a:latin typeface="Trebuchet MS"/>
              </a:rPr>
              <a:t>Обязательства комитет по ценовой и тарифной политике 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656" name="CustomShape 14"/>
          <p:cNvSpPr/>
          <p:nvPr/>
        </p:nvSpPr>
        <p:spPr>
          <a:xfrm>
            <a:off x="4508640" y="4557600"/>
            <a:ext cx="3005640" cy="30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>
            <a:sp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9eb160"/>
                </a:solidFill>
                <a:latin typeface="Trebuchet MS"/>
              </a:rPr>
              <a:t>Обязательства МУП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657" name="CustomShape 15"/>
          <p:cNvSpPr/>
          <p:nvPr/>
        </p:nvSpPr>
        <p:spPr>
          <a:xfrm>
            <a:off x="4956840" y="1267560"/>
            <a:ext cx="314892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Предоставление Концессионеру Земельных участков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58" name="CustomShape 16"/>
          <p:cNvSpPr/>
          <p:nvPr/>
        </p:nvSpPr>
        <p:spPr>
          <a:xfrm>
            <a:off x="4970160" y="1940400"/>
            <a:ext cx="367128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Передача или обеспечение передачи Концессионеру существующих объектов теплоснабжения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59" name="CustomShape 17"/>
          <p:cNvSpPr/>
          <p:nvPr/>
        </p:nvSpPr>
        <p:spPr>
          <a:xfrm>
            <a:off x="4989240" y="4944240"/>
            <a:ext cx="314892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Обязанность передать Концессионеру существующие объекты теплоснабжения (котельные и тепловые сети)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60" name="CustomShape 18"/>
          <p:cNvSpPr/>
          <p:nvPr/>
        </p:nvSpPr>
        <p:spPr>
          <a:xfrm>
            <a:off x="767880" y="1310400"/>
            <a:ext cx="327312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Привлечение финансирования, необходимого для реализации Проекта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661" name="Picture 4" descr="https://d30y9cdsu7xlg0.cloudfront.net/png/589407-200.png"/>
          <p:cNvPicPr/>
          <p:nvPr/>
        </p:nvPicPr>
        <p:blipFill>
          <a:blip r:embed="rId6"/>
          <a:stretch/>
        </p:blipFill>
        <p:spPr>
          <a:xfrm>
            <a:off x="292680" y="1296720"/>
            <a:ext cx="410400" cy="410400"/>
          </a:xfrm>
          <a:prstGeom prst="rect">
            <a:avLst/>
          </a:prstGeom>
          <a:ln>
            <a:noFill/>
          </a:ln>
        </p:spPr>
      </p:pic>
      <p:sp>
        <p:nvSpPr>
          <p:cNvPr id="662" name="CustomShape 19"/>
          <p:cNvSpPr/>
          <p:nvPr/>
        </p:nvSpPr>
        <p:spPr>
          <a:xfrm>
            <a:off x="4956840" y="3897000"/>
            <a:ext cx="379260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Учет положений КС при установлении тарифов и утверждении Инвестиционной программы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63" name="CustomShape 20"/>
          <p:cNvSpPr/>
          <p:nvPr/>
        </p:nvSpPr>
        <p:spPr>
          <a:xfrm>
            <a:off x="4956840" y="2696040"/>
            <a:ext cx="379260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Изменение КС в случаях, предусмотренных действующим законодательством и условиями КС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64" name="CustomShape 21"/>
          <p:cNvSpPr/>
          <p:nvPr/>
        </p:nvSpPr>
        <p:spPr>
          <a:xfrm>
            <a:off x="802080" y="5377680"/>
            <a:ext cx="316944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Передача Объекта и Иного имущества Концеденту при прекращении КС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665" name="Изображение 26" descr="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4493880" y="1284840"/>
            <a:ext cx="294120" cy="318960"/>
          </a:xfrm>
          <a:prstGeom prst="rect">
            <a:avLst/>
          </a:prstGeom>
          <a:ln>
            <a:noFill/>
          </a:ln>
        </p:spPr>
      </p:pic>
      <p:pic>
        <p:nvPicPr>
          <p:cNvPr id="666" name="Picture 18" descr="https://d30y9cdsu7xlg0.cloudfront.net/png/543663-200.png"/>
          <p:cNvPicPr/>
          <p:nvPr/>
        </p:nvPicPr>
        <p:blipFill>
          <a:blip r:embed="rId9"/>
          <a:stretch/>
        </p:blipFill>
        <p:spPr>
          <a:xfrm>
            <a:off x="4515840" y="1969560"/>
            <a:ext cx="326520" cy="326520"/>
          </a:xfrm>
          <a:prstGeom prst="rect">
            <a:avLst/>
          </a:prstGeom>
          <a:ln>
            <a:noFill/>
          </a:ln>
        </p:spPr>
      </p:pic>
      <p:pic>
        <p:nvPicPr>
          <p:cNvPr id="667" name="Picture 2" descr="https://d30y9cdsu7xlg0.cloudfront.net/png/426338-200.png"/>
          <p:cNvPicPr/>
          <p:nvPr/>
        </p:nvPicPr>
        <p:blipFill>
          <a:blip r:embed="rId10"/>
          <a:stretch/>
        </p:blipFill>
        <p:spPr>
          <a:xfrm>
            <a:off x="4417200" y="2612160"/>
            <a:ext cx="468720" cy="468720"/>
          </a:xfrm>
          <a:prstGeom prst="rect">
            <a:avLst/>
          </a:prstGeom>
          <a:ln>
            <a:noFill/>
          </a:ln>
        </p:spPr>
      </p:pic>
      <p:pic>
        <p:nvPicPr>
          <p:cNvPr id="668" name="Picture 4" descr="https://d30y9cdsu7xlg0.cloudfront.net/png/638340-200.png"/>
          <p:cNvPicPr/>
          <p:nvPr/>
        </p:nvPicPr>
        <p:blipFill>
          <a:blip r:embed="rId11"/>
          <a:stretch/>
        </p:blipFill>
        <p:spPr>
          <a:xfrm>
            <a:off x="4533840" y="5622480"/>
            <a:ext cx="280080" cy="280080"/>
          </a:xfrm>
          <a:prstGeom prst="rect">
            <a:avLst/>
          </a:prstGeom>
          <a:ln>
            <a:noFill/>
          </a:ln>
        </p:spPr>
      </p:pic>
      <p:pic>
        <p:nvPicPr>
          <p:cNvPr id="669" name="Picture 18" descr="https://d30y9cdsu7xlg0.cloudfront.net/png/543663-200.png"/>
          <p:cNvPicPr/>
          <p:nvPr/>
        </p:nvPicPr>
        <p:blipFill>
          <a:blip r:embed="rId12"/>
          <a:stretch/>
        </p:blipFill>
        <p:spPr>
          <a:xfrm>
            <a:off x="4559760" y="5011200"/>
            <a:ext cx="326520" cy="326520"/>
          </a:xfrm>
          <a:prstGeom prst="rect">
            <a:avLst/>
          </a:prstGeom>
          <a:ln>
            <a:noFill/>
          </a:ln>
        </p:spPr>
      </p:pic>
      <p:pic>
        <p:nvPicPr>
          <p:cNvPr id="670" name="Picture 2" descr="https://d30y9cdsu7xlg0.cloudfront.net/png/632704-200.png"/>
          <p:cNvPicPr/>
          <p:nvPr/>
        </p:nvPicPr>
        <p:blipFill>
          <a:blip r:embed="rId13"/>
          <a:stretch/>
        </p:blipFill>
        <p:spPr>
          <a:xfrm>
            <a:off x="291600" y="4583880"/>
            <a:ext cx="413280" cy="413280"/>
          </a:xfrm>
          <a:prstGeom prst="rect">
            <a:avLst/>
          </a:prstGeom>
          <a:ln>
            <a:noFill/>
          </a:ln>
        </p:spPr>
      </p:pic>
      <p:pic>
        <p:nvPicPr>
          <p:cNvPr id="671" name="Picture 4" descr="https://d30y9cdsu7xlg0.cloudfront.net/png/361098-200.png"/>
          <p:cNvPicPr/>
          <p:nvPr/>
        </p:nvPicPr>
        <p:blipFill>
          <a:blip r:embed="rId14"/>
          <a:stretch/>
        </p:blipFill>
        <p:spPr>
          <a:xfrm>
            <a:off x="305280" y="5339520"/>
            <a:ext cx="460440" cy="460440"/>
          </a:xfrm>
          <a:prstGeom prst="rect">
            <a:avLst/>
          </a:prstGeom>
          <a:ln>
            <a:noFill/>
          </a:ln>
        </p:spPr>
      </p:pic>
      <p:pic>
        <p:nvPicPr>
          <p:cNvPr id="672" name="Picture 10" descr="https://d30y9cdsu7xlg0.cloudfront.net/png/458854-200.png"/>
          <p:cNvPicPr/>
          <p:nvPr/>
        </p:nvPicPr>
        <p:blipFill>
          <a:blip r:embed="rId15"/>
          <a:stretch/>
        </p:blipFill>
        <p:spPr>
          <a:xfrm>
            <a:off x="4493880" y="3937320"/>
            <a:ext cx="344520" cy="344520"/>
          </a:xfrm>
          <a:prstGeom prst="rect">
            <a:avLst/>
          </a:prstGeom>
          <a:ln>
            <a:noFill/>
          </a:ln>
        </p:spPr>
      </p:pic>
      <p:sp>
        <p:nvSpPr>
          <p:cNvPr id="673" name="CustomShape 22"/>
          <p:cNvSpPr/>
          <p:nvPr/>
        </p:nvSpPr>
        <p:spPr>
          <a:xfrm>
            <a:off x="5004360" y="5564160"/>
            <a:ext cx="3148920" cy="38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404040"/>
                </a:solidFill>
                <a:latin typeface="Georgia"/>
              </a:rPr>
              <a:t>Контроль за исполнением КС</a:t>
            </a: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Picture 3" descr=""/>
          <p:cNvPicPr/>
          <p:nvPr/>
        </p:nvPicPr>
        <p:blipFill>
          <a:blip r:embed="rId1"/>
          <a:stretch/>
        </p:blipFill>
        <p:spPr>
          <a:xfrm>
            <a:off x="534960" y="1556640"/>
            <a:ext cx="4519440" cy="2703960"/>
          </a:xfrm>
          <a:prstGeom prst="rect">
            <a:avLst/>
          </a:prstGeom>
          <a:ln>
            <a:noFill/>
          </a:ln>
        </p:spPr>
      </p:pic>
      <p:sp>
        <p:nvSpPr>
          <p:cNvPr id="675" name="TextShape 1"/>
          <p:cNvSpPr txBox="1"/>
          <p:nvPr/>
        </p:nvSpPr>
        <p:spPr>
          <a:xfrm>
            <a:off x="124920" y="620640"/>
            <a:ext cx="5339880" cy="43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rebuchet MS"/>
              </a:rPr>
              <a:t>Мероприятия по модернизации. Оценка инвестиционных затрат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6" name="CustomShape 2"/>
          <p:cNvSpPr/>
          <p:nvPr/>
        </p:nvSpPr>
        <p:spPr>
          <a:xfrm>
            <a:off x="5463720" y="2080800"/>
            <a:ext cx="3336120" cy="19440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8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050" spc="-1" strike="noStrike">
                <a:solidFill>
                  <a:srgbClr val="000000"/>
                </a:solidFill>
                <a:latin typeface="Trebuchet MS"/>
              </a:rPr>
              <a:t>Мероприятия по реконструкции объектов теплоснабжения</a:t>
            </a:r>
            <a:endParaRPr b="0" lang="ru-RU" sz="1050" spc="-1" strike="noStrike">
              <a:latin typeface="Arial"/>
            </a:endParaRPr>
          </a:p>
          <a:p>
            <a:pPr marL="4680">
              <a:lnSpc>
                <a:spcPct val="100000"/>
              </a:lnSpc>
            </a:pPr>
            <a:endParaRPr b="0" lang="ru-RU" sz="105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2"/>
              </a:buBlip>
            </a:pPr>
            <a:r>
              <a:rPr b="0" lang="ru-RU" sz="1050" spc="-1" strike="noStrike">
                <a:solidFill>
                  <a:srgbClr val="000000"/>
                </a:solidFill>
                <a:latin typeface="Trebuchet MS"/>
              </a:rPr>
              <a:t>Реконструкция 21 существующих котельных</a:t>
            </a:r>
            <a:endParaRPr b="0" lang="ru-RU" sz="105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05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050" spc="-1" strike="noStrike">
                <a:solidFill>
                  <a:srgbClr val="000000"/>
                </a:solidFill>
                <a:latin typeface="Trebuchet MS"/>
              </a:rPr>
              <a:t>Строительство 2 новых котельных взамен существующих</a:t>
            </a:r>
            <a:endParaRPr b="0" lang="ru-RU" sz="1050" spc="-1" strike="noStrike">
              <a:latin typeface="Arial"/>
            </a:endParaRPr>
          </a:p>
        </p:txBody>
      </p:sp>
      <p:graphicFrame>
        <p:nvGraphicFramePr>
          <p:cNvPr id="677" name="Table 3"/>
          <p:cNvGraphicFramePr/>
          <p:nvPr/>
        </p:nvGraphicFramePr>
        <p:xfrm>
          <a:off x="323640" y="4863600"/>
          <a:ext cx="8544600" cy="799920"/>
        </p:xfrm>
        <a:graphic>
          <a:graphicData uri="http://schemas.openxmlformats.org/drawingml/2006/table">
            <a:tbl>
              <a:tblPr/>
              <a:tblGrid>
                <a:gridCol w="3586320"/>
                <a:gridCol w="881640"/>
                <a:gridCol w="822960"/>
                <a:gridCol w="822960"/>
                <a:gridCol w="822960"/>
                <a:gridCol w="822960"/>
                <a:gridCol w="784800"/>
              </a:tblGrid>
              <a:tr h="153000">
                <a:tc>
                  <a:txBody>
                    <a:bodyPr lIns="9360" rIns="9360" tIns="9360" bIns="108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9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График финансирования, тыс. руб. с НДС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d092a7"/>
                      </a:solidFill>
                    </a:lnL>
                    <a:lnT w="12240">
                      <a:solidFill>
                        <a:srgbClr val="d092a7"/>
                      </a:solidFill>
                    </a:lnT>
                    <a:solidFill>
                      <a:srgbClr val="d092a7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2017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T w="12240">
                      <a:solidFill>
                        <a:srgbClr val="d092a7"/>
                      </a:solidFill>
                    </a:lnT>
                    <a:solidFill>
                      <a:srgbClr val="d092a7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2018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T w="12240">
                      <a:solidFill>
                        <a:srgbClr val="d092a7"/>
                      </a:solidFill>
                    </a:lnT>
                    <a:solidFill>
                      <a:srgbClr val="d092a7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2019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T w="12240">
                      <a:solidFill>
                        <a:srgbClr val="d092a7"/>
                      </a:solidFill>
                    </a:lnT>
                    <a:solidFill>
                      <a:srgbClr val="d092a7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2020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T w="12240">
                      <a:solidFill>
                        <a:srgbClr val="d092a7"/>
                      </a:solidFill>
                    </a:lnT>
                    <a:solidFill>
                      <a:srgbClr val="d092a7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2021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T w="12240">
                      <a:solidFill>
                        <a:srgbClr val="d092a7"/>
                      </a:solidFill>
                    </a:lnT>
                    <a:solidFill>
                      <a:srgbClr val="d092a7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ИТОГО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R w="12240">
                      <a:solidFill>
                        <a:srgbClr val="d092a7"/>
                      </a:solidFill>
                    </a:lnR>
                    <a:lnT w="12240">
                      <a:solidFill>
                        <a:srgbClr val="d092a7"/>
                      </a:solidFill>
                    </a:lnT>
                    <a:solidFill>
                      <a:srgbClr val="d092a7"/>
                    </a:solidFill>
                  </a:tcPr>
                </a:tc>
              </a:tr>
              <a:tr h="276480">
                <a:tc>
                  <a:tcPr marL="9360" marR="9360">
                    <a:lnL w="12240">
                      <a:solidFill>
                        <a:srgbClr val="d092a7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cPr marL="9360" marR="9360">
                    <a:solidFill>
                      <a:srgbClr val="ffffff"/>
                    </a:solidFill>
                  </a:tcPr>
                </a:tc>
                <a:tc>
                  <a:tcPr marL="9360" marR="9360">
                    <a:solidFill>
                      <a:srgbClr val="ffffff"/>
                    </a:solidFill>
                  </a:tcPr>
                </a:tc>
                <a:tc>
                  <a:tcPr marL="9360" marR="9360">
                    <a:solidFill>
                      <a:srgbClr val="ffffff"/>
                    </a:solidFill>
                  </a:tcPr>
                </a:tc>
                <a:tc>
                  <a:tcPr marL="9360" marR="9360">
                    <a:solidFill>
                      <a:srgbClr val="ffffff"/>
                    </a:solidFill>
                  </a:tcPr>
                </a:tc>
                <a:tc>
                  <a:tcPr marL="9360" marR="9360">
                    <a:solidFill>
                      <a:srgbClr val="ffffff"/>
                    </a:solidFill>
                  </a:tcPr>
                </a:tc>
                <a:tc>
                  <a:tcPr marL="9360" marR="9360">
                    <a:lnR w="12240">
                      <a:solidFill>
                        <a:srgbClr val="d092a7"/>
                      </a:solidFill>
                    </a:lnR>
                    <a:solidFill>
                      <a:srgbClr val="ffffff"/>
                    </a:solidFill>
                  </a:tcPr>
                </a:tc>
              </a:tr>
              <a:tr h="166680">
                <a:tc>
                  <a:txBody>
                    <a:bodyPr lIns="9360" rIns="9360" tIns="9360" bIns="108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Строительство новых объектов системы теплоснабжения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d092a7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cPr marL="9360" marR="9360">
                    <a:noFill/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215 111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>
                    <a:solidFill>
                      <a:srgbClr val="dbe1d3"/>
                    </a:solidFill>
                  </a:tcPr>
                </a:tc>
                <a:tc>
                  <a:tcPr marL="9360" marR="9360">
                    <a:noFill/>
                  </a:tcPr>
                </a:tc>
                <a:tc>
                  <a:tcPr marL="9360" marR="9360">
                    <a:noFill/>
                  </a:tcPr>
                </a:tc>
                <a:tc>
                  <a:tcPr marL="9360" marR="9360">
                    <a:noFill/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215 111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9360" marR="9360">
                    <a:lnR w="12240">
                      <a:solidFill>
                        <a:srgbClr val="d092a7"/>
                      </a:solidFill>
                    </a:lnR>
                    <a:solidFill>
                      <a:srgbClr val="ffffff"/>
                    </a:solidFill>
                  </a:tcPr>
                </a:tc>
              </a:tr>
              <a:tr h="160560">
                <a:tc>
                  <a:txBody>
                    <a:bodyPr lIns="9360" rIns="9360" tIns="9360" bIns="108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Реконструкция или модернизация существующих котельных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d092a7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652 095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solidFill>
                      <a:srgbClr val="dbe1d3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59 165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>
                    <a:solidFill>
                      <a:srgbClr val="dbe1d3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571 786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marL="9360" marR="9360">
                    <a:solidFill>
                      <a:srgbClr val="dbe1d3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351 233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solidFill>
                      <a:srgbClr val="dbe1d3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139 088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solidFill>
                      <a:srgbClr val="dbe1d3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1 714 193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>
                    <a:lnR w="12240">
                      <a:solidFill>
                        <a:srgbClr val="d092a7"/>
                      </a:solidFill>
                    </a:lnR>
                    <a:solidFill>
                      <a:srgbClr val="ffffff"/>
                    </a:solidFill>
                  </a:tcPr>
                </a:tc>
              </a:tr>
              <a:tr h="166680">
                <a:tc>
                  <a:txBody>
                    <a:bodyPr lIns="9360" rIns="9360" tIns="9360" bIns="108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Итого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d092a7"/>
                      </a:solidFill>
                    </a:lnL>
                    <a:lnB w="12240">
                      <a:solidFill>
                        <a:srgbClr val="d092a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652 095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9360" marR="9360">
                    <a:lnB w="12240">
                      <a:solidFill>
                        <a:srgbClr val="d092a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274 276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9360" marR="9360">
                    <a:lnB w="12240">
                      <a:solidFill>
                        <a:srgbClr val="d092a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571 786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9360" marR="9360">
                    <a:lnB w="12240">
                      <a:solidFill>
                        <a:srgbClr val="d092a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351 233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9360" marR="9360">
                    <a:lnB w="12240">
                      <a:solidFill>
                        <a:srgbClr val="d092a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139 088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9360" marR="9360">
                    <a:lnB w="12240">
                      <a:solidFill>
                        <a:srgbClr val="d092a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360" rIns="9360" tIns="9360" bIns="1080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1 988 469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9360" marR="9360">
                    <a:lnR w="12240">
                      <a:solidFill>
                        <a:srgbClr val="d092a7"/>
                      </a:solidFill>
                    </a:lnR>
                    <a:lnB w="12240">
                      <a:solidFill>
                        <a:srgbClr val="d092a7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78" name="Picture 6" descr="https://d30y9cdsu7xlg0.cloudfront.net/png/568984-200.png"/>
          <p:cNvPicPr/>
          <p:nvPr/>
        </p:nvPicPr>
        <p:blipFill>
          <a:blip r:embed="rId4"/>
          <a:stretch/>
        </p:blipFill>
        <p:spPr>
          <a:xfrm>
            <a:off x="5653440" y="2349000"/>
            <a:ext cx="311040" cy="311040"/>
          </a:xfrm>
          <a:prstGeom prst="rect">
            <a:avLst/>
          </a:prstGeom>
          <a:ln>
            <a:noFill/>
          </a:ln>
        </p:spPr>
      </p:pic>
      <p:sp>
        <p:nvSpPr>
          <p:cNvPr id="679" name="CustomShape 4"/>
          <p:cNvSpPr/>
          <p:nvPr/>
        </p:nvSpPr>
        <p:spPr>
          <a:xfrm>
            <a:off x="4644000" y="4632840"/>
            <a:ext cx="3312000" cy="230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TextShape 1"/>
          <p:cNvSpPr txBox="1"/>
          <p:nvPr/>
        </p:nvSpPr>
        <p:spPr>
          <a:xfrm>
            <a:off x="307800" y="620640"/>
            <a:ext cx="5055840" cy="43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rebuchet MS"/>
              </a:rPr>
              <a:t>Плановые значения показателей надежности и энергетической эффективности Проекта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681" name="Диаграмма 26"/>
          <p:cNvGraphicFramePr/>
          <p:nvPr/>
        </p:nvGraphicFramePr>
        <p:xfrm>
          <a:off x="316440" y="1458000"/>
          <a:ext cx="8208720" cy="48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82" name="CustomShape 2"/>
          <p:cNvSpPr/>
          <p:nvPr/>
        </p:nvSpPr>
        <p:spPr>
          <a:xfrm>
            <a:off x="1763640" y="2061000"/>
            <a:ext cx="5832360" cy="216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accent4">
                <a:lumMod val="60000"/>
                <a:lumOff val="40000"/>
              </a:schemeClr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83" name="CustomShape 3"/>
          <p:cNvSpPr/>
          <p:nvPr/>
        </p:nvSpPr>
        <p:spPr>
          <a:xfrm>
            <a:off x="7236360" y="3501000"/>
            <a:ext cx="935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e3beca"/>
                </a:solidFill>
                <a:latin typeface="Arial"/>
              </a:rPr>
              <a:t>На 3 %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684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5" name="CustomShape 5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TextShape 1"/>
          <p:cNvSpPr txBox="1"/>
          <p:nvPr/>
        </p:nvSpPr>
        <p:spPr>
          <a:xfrm>
            <a:off x="179640" y="404640"/>
            <a:ext cx="8640720" cy="431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rebuchet MS"/>
              </a:rPr>
              <a:t>Структура и параметры финансирования Проекта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7" name="CustomShape 2"/>
          <p:cNvSpPr/>
          <p:nvPr/>
        </p:nvSpPr>
        <p:spPr>
          <a:xfrm>
            <a:off x="6181560" y="1171080"/>
            <a:ext cx="2736000" cy="1969560"/>
          </a:xfrm>
          <a:prstGeom prst="rect">
            <a:avLst/>
          </a:prstGeom>
          <a:noFill/>
          <a:ln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000000"/>
                </a:solidFill>
                <a:latin typeface="Georgia"/>
              </a:rPr>
              <a:t>             </a:t>
            </a:r>
            <a:r>
              <a:rPr b="1" lang="ru-RU" sz="1000" spc="-1" strike="noStrike">
                <a:solidFill>
                  <a:srgbClr val="d092a7"/>
                </a:solidFill>
                <a:latin typeface="Georgia"/>
              </a:rPr>
              <a:t>Особенности финансирования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1"/>
              </a:buBlip>
            </a:pPr>
            <a:r>
              <a:rPr b="0" lang="ru-RU" sz="1000" spc="-1" strike="noStrike">
                <a:solidFill>
                  <a:srgbClr val="000000"/>
                </a:solidFill>
                <a:latin typeface="Georgia"/>
              </a:rPr>
              <a:t>Заемные средства привлекаются </a:t>
            </a:r>
            <a:br/>
            <a:r>
              <a:rPr b="0" lang="ru-RU" sz="1000" spc="-1" strike="noStrike">
                <a:solidFill>
                  <a:srgbClr val="000000"/>
                </a:solidFill>
                <a:latin typeface="Georgia"/>
              </a:rPr>
              <a:t>в виде банковского кредита</a:t>
            </a:r>
            <a:endParaRPr b="0" lang="ru-RU" sz="1000" spc="-1" strike="noStrike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2"/>
              </a:buBlip>
            </a:pPr>
            <a:r>
              <a:rPr b="0" lang="ru-RU" sz="1000" spc="-1" strike="noStrike">
                <a:solidFill>
                  <a:srgbClr val="000000"/>
                </a:solidFill>
                <a:latin typeface="Georgia"/>
              </a:rPr>
              <a:t>Собственные средства в виде прибыли, заложенной в тарифе на теплоснабжение</a:t>
            </a:r>
            <a:endParaRPr b="0" lang="ru-RU" sz="1000" spc="-1" strike="noStrike">
              <a:latin typeface="Arial"/>
            </a:endParaRPr>
          </a:p>
        </p:txBody>
      </p:sp>
      <p:grpSp>
        <p:nvGrpSpPr>
          <p:cNvPr id="688" name="Group 3"/>
          <p:cNvGrpSpPr/>
          <p:nvPr/>
        </p:nvGrpSpPr>
        <p:grpSpPr>
          <a:xfrm>
            <a:off x="393480" y="1166400"/>
            <a:ext cx="5788080" cy="2160000"/>
            <a:chOff x="393480" y="1166400"/>
            <a:chExt cx="5788080" cy="2160000"/>
          </a:xfrm>
        </p:grpSpPr>
        <p:sp>
          <p:nvSpPr>
            <p:cNvPr id="689" name="CustomShape 4"/>
            <p:cNvSpPr/>
            <p:nvPr/>
          </p:nvSpPr>
          <p:spPr>
            <a:xfrm>
              <a:off x="393480" y="1783440"/>
              <a:ext cx="482760" cy="1542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" rIns="36000" tIns="36000" bIns="3600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ru-RU" sz="800" spc="-1" strike="noStrike">
                  <a:solidFill>
                    <a:srgbClr val="000000"/>
                  </a:solidFill>
                  <a:latin typeface="Georgia"/>
                </a:rPr>
                <a:t>1 670 142</a:t>
              </a:r>
              <a:endParaRPr b="0" lang="ru-RU" sz="800" spc="-1" strike="noStrike">
                <a:latin typeface="Arial"/>
              </a:endParaRPr>
            </a:p>
          </p:txBody>
        </p:sp>
        <p:sp>
          <p:nvSpPr>
            <p:cNvPr id="690" name="CustomShape 5"/>
            <p:cNvSpPr/>
            <p:nvPr/>
          </p:nvSpPr>
          <p:spPr>
            <a:xfrm>
              <a:off x="876600" y="1171080"/>
              <a:ext cx="482760" cy="61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" rIns="36000" tIns="36000" bIns="3600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ru-RU" sz="800" spc="-1" strike="noStrike">
                  <a:solidFill>
                    <a:srgbClr val="ffffff"/>
                  </a:solidFill>
                  <a:latin typeface="Georgia"/>
                </a:rPr>
                <a:t>318 327</a:t>
              </a:r>
              <a:endParaRPr b="0" lang="ru-RU" sz="800" spc="-1" strike="noStrike">
                <a:latin typeface="Arial"/>
              </a:endParaRPr>
            </a:p>
          </p:txBody>
        </p:sp>
        <p:sp>
          <p:nvSpPr>
            <p:cNvPr id="691" name="Line 6"/>
            <p:cNvSpPr/>
            <p:nvPr/>
          </p:nvSpPr>
          <p:spPr>
            <a:xfrm>
              <a:off x="1359360" y="1783440"/>
              <a:ext cx="20016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92" name="Line 7"/>
            <p:cNvSpPr/>
            <p:nvPr/>
          </p:nvSpPr>
          <p:spPr>
            <a:xfrm>
              <a:off x="876240" y="3326400"/>
              <a:ext cx="2484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93" name="CustomShape 8"/>
            <p:cNvSpPr/>
            <p:nvPr/>
          </p:nvSpPr>
          <p:spPr>
            <a:xfrm>
              <a:off x="1359720" y="1290600"/>
              <a:ext cx="1760040" cy="3949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 algn="r">
                <a:lnSpc>
                  <a:spcPct val="100000"/>
                </a:lnSpc>
              </a:pPr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НДС по капитальным вложениям</a:t>
              </a:r>
              <a:endParaRPr b="0" lang="ru-RU" sz="1000" spc="-1" strike="noStrike">
                <a:latin typeface="Arial"/>
              </a:endParaRPr>
            </a:p>
          </p:txBody>
        </p:sp>
        <p:sp>
          <p:nvSpPr>
            <p:cNvPr id="694" name="CustomShape 9"/>
            <p:cNvSpPr/>
            <p:nvPr/>
          </p:nvSpPr>
          <p:spPr>
            <a:xfrm>
              <a:off x="956160" y="2355120"/>
              <a:ext cx="2139120" cy="3949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 algn="r">
                <a:lnSpc>
                  <a:spcPct val="100000"/>
                </a:lnSpc>
              </a:pPr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Сметная стоимость работ по Проекту в прогнозных ценах</a:t>
              </a:r>
              <a:endParaRPr b="0" lang="ru-RU" sz="1000" spc="-1" strike="noStrike">
                <a:latin typeface="Arial"/>
              </a:endParaRPr>
            </a:p>
          </p:txBody>
        </p:sp>
        <p:sp>
          <p:nvSpPr>
            <p:cNvPr id="695" name="Line 10"/>
            <p:cNvSpPr/>
            <p:nvPr/>
          </p:nvSpPr>
          <p:spPr>
            <a:xfrm>
              <a:off x="3706200" y="1170720"/>
              <a:ext cx="9662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96" name="Line 11"/>
            <p:cNvSpPr/>
            <p:nvPr/>
          </p:nvSpPr>
          <p:spPr>
            <a:xfrm>
              <a:off x="3637080" y="3326400"/>
              <a:ext cx="9662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97" name="CustomShape 12"/>
            <p:cNvSpPr/>
            <p:nvPr/>
          </p:nvSpPr>
          <p:spPr>
            <a:xfrm>
              <a:off x="3748320" y="1838520"/>
              <a:ext cx="923760" cy="10033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Фактическая</a:t>
              </a:r>
              <a:br/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потребность </a:t>
              </a:r>
              <a:endParaRPr b="0" lang="ru-RU" sz="10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Проекта в</a:t>
              </a:r>
              <a:br/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финансировании</a:t>
              </a:r>
              <a:endParaRPr b="0" lang="ru-RU" sz="1000" spc="-1" strike="noStrike">
                <a:latin typeface="Arial"/>
              </a:endParaRPr>
            </a:p>
          </p:txBody>
        </p:sp>
        <p:sp>
          <p:nvSpPr>
            <p:cNvPr id="698" name="CustomShape 13"/>
            <p:cNvSpPr/>
            <p:nvPr/>
          </p:nvSpPr>
          <p:spPr>
            <a:xfrm>
              <a:off x="3223080" y="1166400"/>
              <a:ext cx="482760" cy="21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" rIns="36000" tIns="36000" bIns="3600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ru-RU" sz="800" spc="-1" strike="noStrike">
                  <a:solidFill>
                    <a:srgbClr val="ffffff"/>
                  </a:solidFill>
                  <a:latin typeface="Georgia"/>
                </a:rPr>
                <a:t>1 988 469</a:t>
              </a:r>
              <a:endParaRPr b="0" lang="ru-RU" sz="800" spc="-1" strike="noStrike">
                <a:latin typeface="Arial"/>
              </a:endParaRPr>
            </a:p>
          </p:txBody>
        </p:sp>
        <p:sp>
          <p:nvSpPr>
            <p:cNvPr id="699" name="CustomShape 14"/>
            <p:cNvSpPr/>
            <p:nvPr/>
          </p:nvSpPr>
          <p:spPr>
            <a:xfrm>
              <a:off x="5077440" y="1362960"/>
              <a:ext cx="1104120" cy="3949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Собственные</a:t>
              </a:r>
              <a:br/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средства</a:t>
              </a:r>
              <a:endParaRPr b="0" lang="ru-RU" sz="1000" spc="-1" strike="noStrike">
                <a:latin typeface="Arial"/>
              </a:endParaRPr>
            </a:p>
          </p:txBody>
        </p:sp>
        <p:sp>
          <p:nvSpPr>
            <p:cNvPr id="700" name="CustomShape 15"/>
            <p:cNvSpPr/>
            <p:nvPr/>
          </p:nvSpPr>
          <p:spPr>
            <a:xfrm>
              <a:off x="5073840" y="2269440"/>
              <a:ext cx="1104120" cy="3949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Заемные</a:t>
              </a:r>
              <a:br/>
              <a:r>
                <a:rPr b="0" lang="ru-RU" sz="1000" spc="-1" strike="noStrike">
                  <a:solidFill>
                    <a:srgbClr val="808080"/>
                  </a:solidFill>
                  <a:latin typeface="Trebuchet MS"/>
                </a:rPr>
                <a:t>средства</a:t>
              </a:r>
              <a:endParaRPr b="0" lang="ru-RU" sz="1000" spc="-1" strike="noStrike">
                <a:latin typeface="Arial"/>
              </a:endParaRPr>
            </a:p>
          </p:txBody>
        </p:sp>
        <p:sp>
          <p:nvSpPr>
            <p:cNvPr id="701" name="CustomShape 16"/>
            <p:cNvSpPr/>
            <p:nvPr/>
          </p:nvSpPr>
          <p:spPr>
            <a:xfrm>
              <a:off x="4603680" y="1932480"/>
              <a:ext cx="482760" cy="13939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" rIns="36000" tIns="36000" bIns="3600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ru-RU" sz="800" spc="-1" strike="noStrike">
                  <a:solidFill>
                    <a:srgbClr val="ffffff"/>
                  </a:solidFill>
                  <a:latin typeface="Georgia"/>
                </a:rPr>
                <a:t>1 135 602</a:t>
              </a:r>
              <a:endParaRPr b="0" lang="ru-RU" sz="800" spc="-1" strike="noStrike">
                <a:latin typeface="Arial"/>
              </a:endParaRPr>
            </a:p>
          </p:txBody>
        </p:sp>
        <p:sp>
          <p:nvSpPr>
            <p:cNvPr id="702" name="CustomShape 17"/>
            <p:cNvSpPr/>
            <p:nvPr/>
          </p:nvSpPr>
          <p:spPr>
            <a:xfrm>
              <a:off x="4603680" y="1166400"/>
              <a:ext cx="482760" cy="989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" rIns="36000" tIns="36000" bIns="3600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ru-RU" sz="800" spc="-1" strike="noStrike">
                  <a:solidFill>
                    <a:srgbClr val="ffffff"/>
                  </a:solidFill>
                  <a:latin typeface="Georgia"/>
                </a:rPr>
                <a:t>852 867</a:t>
              </a:r>
              <a:endParaRPr b="0" lang="ru-RU" sz="800" spc="-1" strike="noStrike">
                <a:latin typeface="Arial"/>
              </a:endParaRPr>
            </a:p>
          </p:txBody>
        </p:sp>
      </p:grpSp>
      <p:pic>
        <p:nvPicPr>
          <p:cNvPr id="703" name="Picture 2" descr="https://d30y9cdsu7xlg0.cloudfront.net/png/113966-200.png"/>
          <p:cNvPicPr/>
          <p:nvPr/>
        </p:nvPicPr>
        <p:blipFill>
          <a:blip r:embed="rId3"/>
          <a:stretch/>
        </p:blipFill>
        <p:spPr>
          <a:xfrm>
            <a:off x="6300000" y="1260000"/>
            <a:ext cx="289080" cy="289080"/>
          </a:xfrm>
          <a:prstGeom prst="rect">
            <a:avLst/>
          </a:prstGeom>
          <a:ln>
            <a:noFill/>
          </a:ln>
        </p:spPr>
      </p:pic>
      <p:graphicFrame>
        <p:nvGraphicFramePr>
          <p:cNvPr id="704" name="Диаграмма 29"/>
          <p:cNvGraphicFramePr/>
          <p:nvPr/>
        </p:nvGraphicFramePr>
        <p:xfrm>
          <a:off x="393480" y="3931200"/>
          <a:ext cx="8138520" cy="274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05" name="CustomShape 18"/>
          <p:cNvSpPr/>
          <p:nvPr/>
        </p:nvSpPr>
        <p:spPr>
          <a:xfrm>
            <a:off x="1410120" y="3573000"/>
            <a:ext cx="543636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</a:rPr>
              <a:t>График привлечения финансирования, тыс.руб.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CustomShape 1"/>
          <p:cNvSpPr/>
          <p:nvPr/>
        </p:nvSpPr>
        <p:spPr>
          <a:xfrm>
            <a:off x="12600" y="1917000"/>
            <a:ext cx="9143640" cy="2559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5400" spc="-1" strike="noStrike">
                <a:solidFill>
                  <a:srgbClr val="b1bfa0"/>
                </a:solidFill>
                <a:latin typeface="Trebuchet MS"/>
              </a:rPr>
              <a:t>Примеры реализации мероприятий технического задания</a:t>
            </a:r>
            <a:endParaRPr b="0" lang="ru-RU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TextShape 1"/>
          <p:cNvSpPr txBox="1"/>
          <p:nvPr/>
        </p:nvSpPr>
        <p:spPr>
          <a:xfrm>
            <a:off x="107640" y="8640"/>
            <a:ext cx="8640720" cy="32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26 (ул. Тихвинская, 13 к.1)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8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55D9BFE-F6E2-4533-A75A-AFF546117C77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pic>
        <p:nvPicPr>
          <p:cNvPr id="709" name="Picture 2" descr="U:\ПЭО ТКН\котельные для презентации\кот. ул.Тихвинская\IMG_1060.jpg"/>
          <p:cNvPicPr/>
          <p:nvPr/>
        </p:nvPicPr>
        <p:blipFill>
          <a:blip r:embed="rId1"/>
          <a:stretch/>
        </p:blipFill>
        <p:spPr>
          <a:xfrm>
            <a:off x="943920" y="509400"/>
            <a:ext cx="3291480" cy="4388760"/>
          </a:xfrm>
          <a:prstGeom prst="rect">
            <a:avLst/>
          </a:prstGeom>
          <a:ln>
            <a:noFill/>
          </a:ln>
        </p:spPr>
      </p:pic>
      <p:pic>
        <p:nvPicPr>
          <p:cNvPr id="710" name="Picture 3" descr="U:\ПЭО ТКН\котельные для презентации\кот. ул.Тихвинская\IMG_20171127_142300.jpg"/>
          <p:cNvPicPr/>
          <p:nvPr/>
        </p:nvPicPr>
        <p:blipFill>
          <a:blip r:embed="rId2"/>
          <a:stretch/>
        </p:blipFill>
        <p:spPr>
          <a:xfrm>
            <a:off x="4860000" y="509400"/>
            <a:ext cx="3309480" cy="4412880"/>
          </a:xfrm>
          <a:prstGeom prst="rect">
            <a:avLst/>
          </a:prstGeom>
          <a:ln>
            <a:noFill/>
          </a:ln>
        </p:spPr>
      </p:pic>
      <p:sp>
        <p:nvSpPr>
          <p:cNvPr id="711" name="CustomShape 3"/>
          <p:cNvSpPr/>
          <p:nvPr/>
        </p:nvSpPr>
        <p:spPr>
          <a:xfrm>
            <a:off x="953280" y="695160"/>
            <a:ext cx="2218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До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12" name="CustomShape 4"/>
          <p:cNvSpPr/>
          <p:nvPr/>
        </p:nvSpPr>
        <p:spPr>
          <a:xfrm>
            <a:off x="5376600" y="443700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13" name="CustomShape 5"/>
          <p:cNvSpPr/>
          <p:nvPr/>
        </p:nvSpPr>
        <p:spPr>
          <a:xfrm>
            <a:off x="520200" y="5013000"/>
            <a:ext cx="7376400" cy="17280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26 (ул. Тихвинская, 13 к.1)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1946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93 %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Количество обслуживаемых домов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11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6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Число проживающих в обслуживаемых домах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433 человека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7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Обслуживаемые социально-значимые объекты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Административное здание Прокуратуры Новгородской области,  ГОБУЗ «ЦГКБ» комплекс зданий</a:t>
            </a: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Picture 4" descr="U:\ПЭО ТКН\котельные для презентации\кот. ул.Тихвинская\IMG_3552.jpg"/>
          <p:cNvPicPr/>
          <p:nvPr/>
        </p:nvPicPr>
        <p:blipFill>
          <a:blip r:embed="rId1"/>
          <a:stretch/>
        </p:blipFill>
        <p:spPr>
          <a:xfrm>
            <a:off x="1043640" y="562680"/>
            <a:ext cx="3240000" cy="4320000"/>
          </a:xfrm>
          <a:prstGeom prst="rect">
            <a:avLst/>
          </a:prstGeom>
          <a:ln>
            <a:noFill/>
          </a:ln>
        </p:spPr>
      </p:pic>
      <p:sp>
        <p:nvSpPr>
          <p:cNvPr id="715" name="TextShape 1"/>
          <p:cNvSpPr txBox="1"/>
          <p:nvPr/>
        </p:nvSpPr>
        <p:spPr>
          <a:xfrm>
            <a:off x="251640" y="34920"/>
            <a:ext cx="8640720" cy="2602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8 (ул. Герасименко-Маницына, 9а)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29A7139-553A-4D3A-8FE5-C8DFEE1BB404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717" name="CustomShape 3"/>
          <p:cNvSpPr/>
          <p:nvPr/>
        </p:nvSpPr>
        <p:spPr>
          <a:xfrm>
            <a:off x="467640" y="4988520"/>
            <a:ext cx="7376400" cy="17658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8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8 (ул. Герасименко-Маницына, 9а)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2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1951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90 %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Количество обслуживаемых домов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27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Число проживающих в обслуживаемых домах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1 300 человек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6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Обслуживаемые социально-значимые объекты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Детский сад № 46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</p:txBody>
      </p:sp>
      <p:pic>
        <p:nvPicPr>
          <p:cNvPr id="718" name="Picture 3" descr="U:\ПЭО ТКН\котельные для презентации\кот.ул.Герасименко-Маницына\IMG_20171127_144327.jpg"/>
          <p:cNvPicPr/>
          <p:nvPr/>
        </p:nvPicPr>
        <p:blipFill>
          <a:blip r:embed="rId7"/>
          <a:stretch/>
        </p:blipFill>
        <p:spPr>
          <a:xfrm>
            <a:off x="4788000" y="562680"/>
            <a:ext cx="3240000" cy="4320000"/>
          </a:xfrm>
          <a:prstGeom prst="rect">
            <a:avLst/>
          </a:prstGeom>
          <a:ln>
            <a:noFill/>
          </a:ln>
        </p:spPr>
      </p:pic>
      <p:sp>
        <p:nvSpPr>
          <p:cNvPr id="719" name="CustomShape 4"/>
          <p:cNvSpPr/>
          <p:nvPr/>
        </p:nvSpPr>
        <p:spPr>
          <a:xfrm>
            <a:off x="2133000" y="4200840"/>
            <a:ext cx="2218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До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20" name="CustomShape 5"/>
          <p:cNvSpPr/>
          <p:nvPr/>
        </p:nvSpPr>
        <p:spPr>
          <a:xfrm>
            <a:off x="5387400" y="62064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TextShape 1"/>
          <p:cNvSpPr txBox="1"/>
          <p:nvPr/>
        </p:nvSpPr>
        <p:spPr>
          <a:xfrm>
            <a:off x="223200" y="-5400"/>
            <a:ext cx="8640720" cy="287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6 (ул. Козьмодемьянская, 12, к.1)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2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34E3833-8BB2-49C8-8AAF-64F1D7EBA3F7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pic>
        <p:nvPicPr>
          <p:cNvPr id="723" name="Picture 2" descr="U:\ПЭО ТКН\котельные для презентации\кот. ул.Козьмодемьянская\Фото0979.jpg"/>
          <p:cNvPicPr/>
          <p:nvPr/>
        </p:nvPicPr>
        <p:blipFill>
          <a:blip r:embed="rId1"/>
          <a:stretch/>
        </p:blipFill>
        <p:spPr>
          <a:xfrm>
            <a:off x="323640" y="548640"/>
            <a:ext cx="5472360" cy="4104000"/>
          </a:xfrm>
          <a:prstGeom prst="rect">
            <a:avLst/>
          </a:prstGeom>
          <a:ln>
            <a:noFill/>
          </a:ln>
        </p:spPr>
      </p:pic>
      <p:sp>
        <p:nvSpPr>
          <p:cNvPr id="724" name="CustomShape 3"/>
          <p:cNvSpPr/>
          <p:nvPr/>
        </p:nvSpPr>
        <p:spPr>
          <a:xfrm>
            <a:off x="477000" y="555120"/>
            <a:ext cx="2218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До модернизации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725" name="Picture 3" descr="U:\ПЭО ТКН\котельные для презентации\кот. ул.Козьмодемьянская\IMG_20171127_154006.jpg"/>
          <p:cNvPicPr/>
          <p:nvPr/>
        </p:nvPicPr>
        <p:blipFill>
          <a:blip r:embed="rId2"/>
          <a:stretch/>
        </p:blipFill>
        <p:spPr>
          <a:xfrm>
            <a:off x="5883480" y="548640"/>
            <a:ext cx="3078000" cy="4104000"/>
          </a:xfrm>
          <a:prstGeom prst="rect">
            <a:avLst/>
          </a:prstGeom>
          <a:ln>
            <a:noFill/>
          </a:ln>
        </p:spPr>
      </p:pic>
      <p:sp>
        <p:nvSpPr>
          <p:cNvPr id="726" name="CustomShape 4"/>
          <p:cNvSpPr/>
          <p:nvPr/>
        </p:nvSpPr>
        <p:spPr>
          <a:xfrm>
            <a:off x="6240960" y="422100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27" name="CustomShape 5"/>
          <p:cNvSpPr/>
          <p:nvPr/>
        </p:nvSpPr>
        <p:spPr>
          <a:xfrm>
            <a:off x="522360" y="4725000"/>
            <a:ext cx="7376400" cy="20160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6 (ул. Козьмодемьянская, 12, к.1)</a:t>
            </a:r>
            <a:endParaRPr b="0" lang="ru-RU" sz="12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1957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89 %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Количество обслуживаемых домов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11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6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Число проживающих в обслуживаемых домах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861 человек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7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Обслуживаемые социально-значимые объекты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ГОБУЗ «ЦГКБ», Роддом № 1, «Следственное управление СК России по Новгородской области»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Picture 2" descr="U:\ПЭО ТКН\котельные для презентации\кот. ул.Панкратова\IMG_0961.jpg"/>
          <p:cNvPicPr/>
          <p:nvPr/>
        </p:nvPicPr>
        <p:blipFill>
          <a:blip r:embed="rId1"/>
          <a:stretch/>
        </p:blipFill>
        <p:spPr>
          <a:xfrm>
            <a:off x="323640" y="556200"/>
            <a:ext cx="4309920" cy="3232440"/>
          </a:xfrm>
          <a:prstGeom prst="rect">
            <a:avLst/>
          </a:prstGeom>
          <a:ln>
            <a:noFill/>
          </a:ln>
        </p:spPr>
      </p:pic>
      <p:sp>
        <p:nvSpPr>
          <p:cNvPr id="729" name="TextShape 1"/>
          <p:cNvSpPr txBox="1"/>
          <p:nvPr/>
        </p:nvSpPr>
        <p:spPr>
          <a:xfrm>
            <a:off x="179640" y="0"/>
            <a:ext cx="8640720" cy="2602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7, 7а (ул. Панкратова, 30 к.1)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0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386080E-847E-4B12-B619-3682A410ECF8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pic>
        <p:nvPicPr>
          <p:cNvPr id="731" name="Picture 3" descr="U:\ПЭО ТКН\котельные для презентации\кот. ул.Панкратова\IMG_20171127_143122.jpg"/>
          <p:cNvPicPr/>
          <p:nvPr/>
        </p:nvPicPr>
        <p:blipFill>
          <a:blip r:embed="rId2"/>
          <a:stretch/>
        </p:blipFill>
        <p:spPr>
          <a:xfrm>
            <a:off x="4716000" y="548640"/>
            <a:ext cx="4320000" cy="3240000"/>
          </a:xfrm>
          <a:prstGeom prst="rect">
            <a:avLst/>
          </a:prstGeom>
          <a:ln>
            <a:noFill/>
          </a:ln>
        </p:spPr>
      </p:pic>
      <p:sp>
        <p:nvSpPr>
          <p:cNvPr id="732" name="CustomShape 3"/>
          <p:cNvSpPr/>
          <p:nvPr/>
        </p:nvSpPr>
        <p:spPr>
          <a:xfrm>
            <a:off x="477000" y="908640"/>
            <a:ext cx="2218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До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33" name="CustomShape 4"/>
          <p:cNvSpPr/>
          <p:nvPr/>
        </p:nvSpPr>
        <p:spPr>
          <a:xfrm>
            <a:off x="4872600" y="328500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34" name="CustomShape 5"/>
          <p:cNvSpPr/>
          <p:nvPr/>
        </p:nvSpPr>
        <p:spPr>
          <a:xfrm>
            <a:off x="524160" y="3933000"/>
            <a:ext cx="7376400" cy="28080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7, 7а (ул. Панкратова, 30 к.1)</a:t>
            </a:r>
            <a:endParaRPr b="0" lang="ru-RU" sz="12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1963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93 %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Количество обслуживаемых домов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32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6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Число проживающих в обслуживаемых домах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1310 человек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7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Обслуживаемые социально-значимые объекты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Д/сад № 48, ГОБУЗ «ЦГКБ» «Поликлиника №1», ОАУЗ «Новгородский врачебно-физкультурный диспансер»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TextShape 1"/>
          <p:cNvSpPr txBox="1"/>
          <p:nvPr/>
        </p:nvSpPr>
        <p:spPr>
          <a:xfrm>
            <a:off x="131400" y="9000"/>
            <a:ext cx="8640720" cy="3412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5 (ул. Б. Конюшенная, 4)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6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94DFD03E-0088-4E6F-BE23-27020E1BF77D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pic>
        <p:nvPicPr>
          <p:cNvPr id="737" name="Picture 2" descr="U:\ПЭО ТКН\котельные для презентации\кот ул.Б.Конюшенная\до модернизации2.jpg"/>
          <p:cNvPicPr/>
          <p:nvPr/>
        </p:nvPicPr>
        <p:blipFill>
          <a:blip r:embed="rId1"/>
          <a:stretch/>
        </p:blipFill>
        <p:spPr>
          <a:xfrm>
            <a:off x="251640" y="548640"/>
            <a:ext cx="4128120" cy="3096000"/>
          </a:xfrm>
          <a:prstGeom prst="rect">
            <a:avLst/>
          </a:prstGeom>
          <a:ln>
            <a:noFill/>
          </a:ln>
        </p:spPr>
      </p:pic>
      <p:pic>
        <p:nvPicPr>
          <p:cNvPr id="738" name="Picture 3" descr="U:\ПЭО ТКН\котельные для презентации\кот ул.Б.Конюшенная\после модернизации1.jpg"/>
          <p:cNvPicPr/>
          <p:nvPr/>
        </p:nvPicPr>
        <p:blipFill>
          <a:blip r:embed="rId2"/>
          <a:stretch/>
        </p:blipFill>
        <p:spPr>
          <a:xfrm>
            <a:off x="4452120" y="549000"/>
            <a:ext cx="4643640" cy="3095640"/>
          </a:xfrm>
          <a:prstGeom prst="rect">
            <a:avLst/>
          </a:prstGeom>
          <a:ln>
            <a:noFill/>
          </a:ln>
        </p:spPr>
      </p:pic>
      <p:sp>
        <p:nvSpPr>
          <p:cNvPr id="739" name="CustomShape 3"/>
          <p:cNvSpPr/>
          <p:nvPr/>
        </p:nvSpPr>
        <p:spPr>
          <a:xfrm>
            <a:off x="405000" y="3228480"/>
            <a:ext cx="2218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До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40" name="CustomShape 4"/>
          <p:cNvSpPr/>
          <p:nvPr/>
        </p:nvSpPr>
        <p:spPr>
          <a:xfrm>
            <a:off x="6312960" y="58140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41" name="CustomShape 5"/>
          <p:cNvSpPr/>
          <p:nvPr/>
        </p:nvSpPr>
        <p:spPr>
          <a:xfrm>
            <a:off x="543240" y="3861000"/>
            <a:ext cx="7376400" cy="28800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8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5 (ул. Б. Конюшенная, 4)</a:t>
            </a:r>
            <a:endParaRPr b="0" lang="ru-RU" sz="12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1964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92 %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Количество обслуживаемых домов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18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6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Число проживающих в обслуживаемых домах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206 человек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7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Обслуживаемые социально-значимые объекты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МОУ «Гимназия №2», МДОУ Д/С №27, МДОУ Д/С №42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Picture 3" descr="C:\Users\baa\Downloads\Общий вид (1).jpg"/>
          <p:cNvPicPr/>
          <p:nvPr/>
        </p:nvPicPr>
        <p:blipFill>
          <a:blip r:embed="rId1"/>
          <a:stretch/>
        </p:blipFill>
        <p:spPr>
          <a:xfrm>
            <a:off x="321120" y="515520"/>
            <a:ext cx="4327920" cy="3245760"/>
          </a:xfrm>
          <a:prstGeom prst="rect">
            <a:avLst/>
          </a:prstGeom>
          <a:ln>
            <a:noFill/>
          </a:ln>
        </p:spPr>
      </p:pic>
      <p:pic>
        <p:nvPicPr>
          <p:cNvPr id="743" name="Picture 2" descr="U:\ПЭО ТКН\котельные для презентации\кот.ул.Б.Санкт-Петерб\IMG_20171127_152139.jpg"/>
          <p:cNvPicPr/>
          <p:nvPr/>
        </p:nvPicPr>
        <p:blipFill>
          <a:blip r:embed="rId2"/>
          <a:stretch/>
        </p:blipFill>
        <p:spPr>
          <a:xfrm>
            <a:off x="4716000" y="548640"/>
            <a:ext cx="4283640" cy="3212640"/>
          </a:xfrm>
          <a:prstGeom prst="rect">
            <a:avLst/>
          </a:prstGeom>
          <a:ln>
            <a:noFill/>
          </a:ln>
        </p:spPr>
      </p:pic>
      <p:sp>
        <p:nvSpPr>
          <p:cNvPr id="744" name="TextShape 1"/>
          <p:cNvSpPr txBox="1"/>
          <p:nvPr/>
        </p:nvSpPr>
        <p:spPr>
          <a:xfrm>
            <a:off x="251640" y="0"/>
            <a:ext cx="8640720" cy="287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66 (ул. Б.С.-Петербургская, 161 а)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5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C4F334E-DFD5-4BEB-B850-F71F3EA36D51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746" name="CustomShape 3"/>
          <p:cNvSpPr/>
          <p:nvPr/>
        </p:nvSpPr>
        <p:spPr>
          <a:xfrm>
            <a:off x="477000" y="620640"/>
            <a:ext cx="2218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До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47" name="CustomShape 4"/>
          <p:cNvSpPr/>
          <p:nvPr/>
        </p:nvSpPr>
        <p:spPr>
          <a:xfrm>
            <a:off x="6168600" y="324432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48" name="CustomShape 5"/>
          <p:cNvSpPr/>
          <p:nvPr/>
        </p:nvSpPr>
        <p:spPr>
          <a:xfrm>
            <a:off x="442080" y="3861000"/>
            <a:ext cx="7441920" cy="28800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8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66 (ул. Б.С.-Петербургская, 161 а)</a:t>
            </a:r>
            <a:endParaRPr b="0" lang="ru-RU" sz="12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– 1973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93 %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Количество обслуживаемых домов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4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6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Число проживающих в обслуживаемых домах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1 444 человек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7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Обслуживаемые социально-значимые объекты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ДОУ № 90 «Мотылек», ОГБПОУ «Новгородский строительный колледж»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Picture 3" descr="U:\ПЭО ТКН\котельные для презентации\кот.ул.Б.Санкт-Петерб\IMG_20171127_152130.jpg"/>
          <p:cNvPicPr/>
          <p:nvPr/>
        </p:nvPicPr>
        <p:blipFill>
          <a:blip r:embed="rId1"/>
          <a:stretch/>
        </p:blipFill>
        <p:spPr>
          <a:xfrm>
            <a:off x="5341320" y="404640"/>
            <a:ext cx="2754000" cy="3672000"/>
          </a:xfrm>
          <a:prstGeom prst="rect">
            <a:avLst/>
          </a:prstGeom>
          <a:ln>
            <a:noFill/>
          </a:ln>
        </p:spPr>
      </p:pic>
      <p:pic>
        <p:nvPicPr>
          <p:cNvPr id="750" name="Picture 2" descr="C:\Users\baa\Downloads\Газ (1).jpg"/>
          <p:cNvPicPr/>
          <p:nvPr/>
        </p:nvPicPr>
        <p:blipFill>
          <a:blip r:embed="rId2"/>
          <a:stretch/>
        </p:blipFill>
        <p:spPr>
          <a:xfrm>
            <a:off x="423360" y="602640"/>
            <a:ext cx="4493880" cy="3370320"/>
          </a:xfrm>
          <a:prstGeom prst="rect">
            <a:avLst/>
          </a:prstGeom>
          <a:ln>
            <a:noFill/>
          </a:ln>
        </p:spPr>
      </p:pic>
      <p:sp>
        <p:nvSpPr>
          <p:cNvPr id="751" name="TextShape 1"/>
          <p:cNvSpPr txBox="1"/>
          <p:nvPr/>
        </p:nvSpPr>
        <p:spPr>
          <a:xfrm>
            <a:off x="251640" y="0"/>
            <a:ext cx="8640720" cy="2602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12 (ул. Стратилатовская, 17а)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2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801C8CA-B8EE-497D-87B8-9886290298D7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753" name="CustomShape 3"/>
          <p:cNvSpPr/>
          <p:nvPr/>
        </p:nvSpPr>
        <p:spPr>
          <a:xfrm>
            <a:off x="425880" y="3357000"/>
            <a:ext cx="2218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000000"/>
                </a:solidFill>
                <a:latin typeface="Arial"/>
              </a:rPr>
              <a:t>До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54" name="CustomShape 4"/>
          <p:cNvSpPr/>
          <p:nvPr/>
        </p:nvSpPr>
        <p:spPr>
          <a:xfrm>
            <a:off x="5592600" y="53676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000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55" name="CustomShape 5"/>
          <p:cNvSpPr/>
          <p:nvPr/>
        </p:nvSpPr>
        <p:spPr>
          <a:xfrm>
            <a:off x="442080" y="4124160"/>
            <a:ext cx="7376400" cy="261684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8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12 (ул. Стратилатовская, 17а)</a:t>
            </a:r>
            <a:endParaRPr b="0" lang="ru-RU" sz="12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1978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90 %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Количество обслуживаемых домов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29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6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Число проживающих в обслуживаемых домах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2 300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7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Обслуживаемые социально-значимые объекты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Детский сад № 42,  Центр психологических услуг,  МОУ «Школа №2»,  МОУ «Гимназия №2»</a:t>
            </a: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Picture 3" descr="U:\ПЭО ТКН\котельные для презентации\кот. ул.Береговая\IMG_20171127_150332.jpg"/>
          <p:cNvPicPr/>
          <p:nvPr/>
        </p:nvPicPr>
        <p:blipFill>
          <a:blip r:embed="rId1"/>
          <a:stretch/>
        </p:blipFill>
        <p:spPr>
          <a:xfrm>
            <a:off x="4779720" y="704160"/>
            <a:ext cx="3116880" cy="4155840"/>
          </a:xfrm>
          <a:prstGeom prst="rect">
            <a:avLst/>
          </a:prstGeom>
          <a:ln>
            <a:noFill/>
          </a:ln>
        </p:spPr>
      </p:pic>
      <p:pic>
        <p:nvPicPr>
          <p:cNvPr id="757" name="Picture 2" descr="U:\ПЭО ТКН\котельные для презентации\кот. ул.Береговая\IMG_3363.jpg"/>
          <p:cNvPicPr/>
          <p:nvPr/>
        </p:nvPicPr>
        <p:blipFill>
          <a:blip r:embed="rId2"/>
          <a:stretch/>
        </p:blipFill>
        <p:spPr>
          <a:xfrm>
            <a:off x="1043640" y="721800"/>
            <a:ext cx="3057480" cy="4076640"/>
          </a:xfrm>
          <a:prstGeom prst="rect">
            <a:avLst/>
          </a:prstGeom>
          <a:ln>
            <a:noFill/>
          </a:ln>
        </p:spPr>
      </p:pic>
      <p:sp>
        <p:nvSpPr>
          <p:cNvPr id="758" name="TextShape 1"/>
          <p:cNvSpPr txBox="1"/>
          <p:nvPr/>
        </p:nvSpPr>
        <p:spPr>
          <a:xfrm>
            <a:off x="179640" y="44640"/>
            <a:ext cx="8640720" cy="1882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70 (ул. Береговая, 56 стр.1)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9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6912773-86DF-4F7F-9E68-84D79607A11F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760" name="CustomShape 3"/>
          <p:cNvSpPr/>
          <p:nvPr/>
        </p:nvSpPr>
        <p:spPr>
          <a:xfrm>
            <a:off x="1125000" y="764640"/>
            <a:ext cx="2218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До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61" name="CustomShape 4"/>
          <p:cNvSpPr/>
          <p:nvPr/>
        </p:nvSpPr>
        <p:spPr>
          <a:xfrm>
            <a:off x="5033160" y="442512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62" name="CustomShape 5"/>
          <p:cNvSpPr/>
          <p:nvPr/>
        </p:nvSpPr>
        <p:spPr>
          <a:xfrm>
            <a:off x="520200" y="4941000"/>
            <a:ext cx="7376400" cy="17280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8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70 (ул. Береговая, 56 стр.1)</a:t>
            </a:r>
            <a:endParaRPr b="0" lang="ru-RU" sz="12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1980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94 %</a:t>
            </a: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Обслуживаемые социально-значимые объекты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ГОБУЗ «Новгородский клинический специализированный центр психиатрии» </a:t>
            </a: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Picture 2" descr="C:\Users\baa\Downloads\Общий вид.jpg"/>
          <p:cNvPicPr/>
          <p:nvPr/>
        </p:nvPicPr>
        <p:blipFill>
          <a:blip r:embed="rId1"/>
          <a:stretch/>
        </p:blipFill>
        <p:spPr>
          <a:xfrm>
            <a:off x="313200" y="525960"/>
            <a:ext cx="4087440" cy="3065400"/>
          </a:xfrm>
          <a:prstGeom prst="rect">
            <a:avLst/>
          </a:prstGeom>
          <a:ln>
            <a:noFill/>
          </a:ln>
        </p:spPr>
      </p:pic>
      <p:sp>
        <p:nvSpPr>
          <p:cNvPr id="764" name="TextShape 1"/>
          <p:cNvSpPr txBox="1"/>
          <p:nvPr/>
        </p:nvSpPr>
        <p:spPr>
          <a:xfrm>
            <a:off x="251640" y="44640"/>
            <a:ext cx="8640720" cy="215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rebuchet MS"/>
              </a:rPr>
              <a:t>Котельная № 17 (ул. Державина, 11 к.4)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5" name="TextShape 2"/>
          <p:cNvSpPr txBox="1"/>
          <p:nvPr/>
        </p:nvSpPr>
        <p:spPr>
          <a:xfrm>
            <a:off x="8521920" y="6431760"/>
            <a:ext cx="45360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FD09716-0F1F-414D-A568-E7B3BD4D2B5B}" type="slidenum">
              <a:rPr b="0" lang="ru-RU" sz="1100" spc="-1" strike="noStrike">
                <a:solidFill>
                  <a:srgbClr val="fefac9"/>
                </a:solidFill>
                <a:latin typeface="Georgia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766" name="CustomShape 3"/>
          <p:cNvSpPr/>
          <p:nvPr/>
        </p:nvSpPr>
        <p:spPr>
          <a:xfrm>
            <a:off x="337320" y="620640"/>
            <a:ext cx="22320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600" spc="-1" strike="noStrike">
                <a:solidFill>
                  <a:srgbClr val="ffc000"/>
                </a:solidFill>
                <a:latin typeface="Arial"/>
              </a:rPr>
              <a:t>До модернизации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767" name="Picture 3" descr="U:\ПЭО ТКН\котельные для презентации\кот ул.Державина\после модернизации3.jpg"/>
          <p:cNvPicPr/>
          <p:nvPr/>
        </p:nvPicPr>
        <p:blipFill>
          <a:blip r:embed="rId2"/>
          <a:stretch/>
        </p:blipFill>
        <p:spPr>
          <a:xfrm>
            <a:off x="4428000" y="525960"/>
            <a:ext cx="4644000" cy="3096000"/>
          </a:xfrm>
          <a:prstGeom prst="rect">
            <a:avLst/>
          </a:prstGeom>
          <a:ln>
            <a:noFill/>
          </a:ln>
        </p:spPr>
      </p:pic>
      <p:sp>
        <p:nvSpPr>
          <p:cNvPr id="768" name="CustomShape 4"/>
          <p:cNvSpPr/>
          <p:nvPr/>
        </p:nvSpPr>
        <p:spPr>
          <a:xfrm>
            <a:off x="5808600" y="3227400"/>
            <a:ext cx="2610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ffc000"/>
                </a:solidFill>
                <a:latin typeface="Arial"/>
              </a:rPr>
              <a:t>После модернизации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69" name="CustomShape 5"/>
          <p:cNvSpPr/>
          <p:nvPr/>
        </p:nvSpPr>
        <p:spPr>
          <a:xfrm>
            <a:off x="543240" y="3789000"/>
            <a:ext cx="7376400" cy="2952000"/>
          </a:xfrm>
          <a:prstGeom prst="rect">
            <a:avLst/>
          </a:prstGeom>
          <a:noFill/>
          <a:ln cap="rnd" w="12600">
            <a:solidFill>
              <a:schemeClr val="accent1">
                <a:shade val="50000"/>
              </a:scheme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8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Котельная № 17 (ул. Державина, 11 к.4)</a:t>
            </a:r>
            <a:endParaRPr b="0" lang="ru-RU" sz="1200" spc="-1" strike="noStrike">
              <a:latin typeface="Arial"/>
            </a:endParaRPr>
          </a:p>
          <a:p>
            <a:pPr marL="538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3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Год постройки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1998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4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Степень физического износа до модернизации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80 %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5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Количество обслуживаемых домов 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7</a:t>
            </a:r>
            <a:endParaRPr b="0" lang="ru-RU" sz="1200" spc="-1" strike="noStrike">
              <a:latin typeface="Arial"/>
            </a:endParaRPr>
          </a:p>
          <a:p>
            <a:pPr marL="46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  <a:p>
            <a:pPr lvl="1" marL="176040" indent="-171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Blip>
                <a:blip r:embed="rId6"/>
              </a:buBlip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Число проживающих в обслуживаемых домах –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</a:rPr>
              <a:t>1 530 человек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CustomShape 1"/>
          <p:cNvSpPr/>
          <p:nvPr/>
        </p:nvSpPr>
        <p:spPr>
          <a:xfrm>
            <a:off x="0" y="2853000"/>
            <a:ext cx="914364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5400" spc="-1" strike="noStrike">
                <a:solidFill>
                  <a:srgbClr val="b1bfa0"/>
                </a:solidFill>
                <a:latin typeface="Trebuchet MS"/>
              </a:rPr>
              <a:t>Спасибо за внимание!</a:t>
            </a:r>
            <a:endParaRPr b="0" lang="ru-RU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split dir="out" orient="vert"/>
      </p:transition>
    </mc:Choice>
    <mc:Fallback>
      <p:transition spd="slow">
        <p:split dir="out"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43845</TotalTime>
  <Application>LibreOffice/6.3.0.4$Windows_X86_64 LibreOffice_project/057fc023c990d676a43019934386b85b21a9ee99</Application>
  <Words>1290</Words>
  <Paragraphs>295</Paragraphs>
  <Company>Dive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2006-05-17T09:28:43Z</dcterms:created>
  <dc:creator>admin</dc:creator>
  <dc:description/>
  <dc:language>ru-RU</dc:language>
  <cp:lastModifiedBy>Анна Андреевна Березина</cp:lastModifiedBy>
  <cp:lastPrinted>2021-09-20T10:27:09Z</cp:lastPrinted>
  <dcterms:modified xsi:type="dcterms:W3CDTF">2021-09-20T11:49:10Z</dcterms:modified>
  <cp:revision>2001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Dive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3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20</vt:i4>
  </property>
</Properties>
</file>